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8.png"/><Relationship Id="rId10" Type="http://schemas.openxmlformats.org/officeDocument/2006/relationships/image" Target="../media/image-4-8.png"/><Relationship Id="rId11" Type="http://schemas.openxmlformats.org/officeDocument/2006/relationships/image" Target="../media/image-4-8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F0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gen-dedup-d6d1b304db3cdb9cd947c82a841725f6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6858000" cy="10287000"/>
          </a:xfrm>
          <a:prstGeom prst="rect">
            <a:avLst/>
          </a:prstGeom>
        </p:spPr>
      </p:pic>
      <p:pic>
        <p:nvPicPr>
          <p:cNvPr id="3" name="Image 1" descr="gen-dedup-91a003d559ff02ee9103d73f4ccd8ae8.png">    </p:cNvPr>
          <p:cNvPicPr>
            <a:picLocks noChangeAspect="1"/>
          </p:cNvPicPr>
          <p:nvPr/>
        </p:nvPicPr>
        <p:blipFill>
          <a:blip r:embed="rId2"/>
          <a:srcRect l="-400" r="-400" t="0" b="0"/>
          <a:stretch/>
        </p:blipFill>
        <p:spPr>
          <a:xfrm>
            <a:off x="6858000" y="0"/>
            <a:ext cx="57607" cy="10287000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7810805" y="7144207"/>
            <a:ext cx="2876702" cy="1923898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9"/>
            </a:solidFill>
            <a:prstDash val="solid"/>
          </a:ln>
        </p:spPr>
      </p:sp>
      <p:sp>
        <p:nvSpPr>
          <p:cNvPr id="5" name="Shape 1"/>
          <p:cNvSpPr/>
          <p:nvPr/>
        </p:nvSpPr>
        <p:spPr>
          <a:xfrm>
            <a:off x="10858500" y="7144207"/>
            <a:ext cx="2876702" cy="1923898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9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13906195" y="7144207"/>
            <a:ext cx="2876702" cy="1923898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9"/>
            </a:solidFill>
            <a:prstDash val="solid"/>
          </a:ln>
        </p:spPr>
      </p:sp>
      <p:pic>
        <p:nvPicPr>
          <p:cNvPr id="7" name="Image 2" descr="gen-dedup-382925355612ee6d472b41f8ca37560a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914400" y="1143000"/>
            <a:ext cx="571500" cy="571500"/>
          </a:xfrm>
          <a:prstGeom prst="rect">
            <a:avLst/>
          </a:prstGeom>
        </p:spPr>
      </p:pic>
      <p:pic>
        <p:nvPicPr>
          <p:cNvPr id="8" name="Image 3" descr="gen-dedup-fd472f1f5edfb61c18c6eda66a0180c0.png">    </p:cNvPr>
          <p:cNvPicPr>
            <a:picLocks noChangeAspect="1"/>
          </p:cNvPicPr>
          <p:nvPr/>
        </p:nvPicPr>
        <p:blipFill>
          <a:blip r:embed="rId4"/>
          <a:srcRect l="0" r="0" t="-400" b="-400"/>
          <a:stretch/>
        </p:blipFill>
        <p:spPr>
          <a:xfrm>
            <a:off x="914400" y="3238805"/>
            <a:ext cx="1143000" cy="19202"/>
          </a:xfrm>
          <a:prstGeom prst="rect">
            <a:avLst/>
          </a:prstGeom>
        </p:spPr>
      </p:pic>
      <p:sp>
        <p:nvSpPr>
          <p:cNvPr id="9" name="Shape 3"/>
          <p:cNvSpPr/>
          <p:nvPr/>
        </p:nvSpPr>
        <p:spPr>
          <a:xfrm>
            <a:off x="7810805" y="1333195"/>
            <a:ext cx="2095805" cy="533095"/>
          </a:xfrm>
          <a:prstGeom prst="roundRect">
            <a:avLst>
              <a:gd name="adj" fmla="val 50086"/>
            </a:avLst>
          </a:prstGeom>
          <a:solidFill>
            <a:srgbClr val="0F2A44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0" name="Image 4" descr="gen-dedup-f2b8999efd48d30d2f732bfe5cbfbf9f.png">    </p:cNvPr>
          <p:cNvPicPr>
            <a:picLocks noChangeAspect="1"/>
          </p:cNvPicPr>
          <p:nvPr/>
        </p:nvPicPr>
        <p:blipFill>
          <a:blip r:embed="rId5"/>
          <a:srcRect l="-385" r="-385" t="0" b="0"/>
          <a:stretch/>
        </p:blipFill>
        <p:spPr>
          <a:xfrm>
            <a:off x="7810805" y="4476902"/>
            <a:ext cx="761695" cy="28346"/>
          </a:xfrm>
          <a:prstGeom prst="rect">
            <a:avLst/>
          </a:prstGeom>
        </p:spPr>
      </p:pic>
      <p:sp>
        <p:nvSpPr>
          <p:cNvPr id="11" name="Text 4"/>
          <p:cNvSpPr txBox="1"/>
          <p:nvPr/>
        </p:nvSpPr>
        <p:spPr>
          <a:xfrm>
            <a:off x="914400" y="2000707"/>
            <a:ext cx="533461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500" b="1" spc="450" kern="0" dirty="0">
                <a:solidFill>
                  <a:srgbClr val="D4A94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67th General Synod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914400" y="2305202"/>
            <a:ext cx="533461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EFE3C7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Te Hīnota Whānui · Anglican Church in Aotearoa,</a:t>
            </a:r>
            <a:pPr algn="l" indent="0" marL="0">
              <a:buNone/>
            </a:pPr>
            <a:endParaRPr lang="en-US" sz="1800" dirty="0"/>
          </a:p>
          <a:p>
            <a:pPr algn="l" indent="0" marL="0">
              <a:buNone/>
            </a:pPr>
            <a:r>
              <a:rPr lang="en-US" sz="1800" i="1" dirty="0">
                <a:solidFill>
                  <a:srgbClr val="EFE3C7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New Zealand and Polynesia</a:t>
            </a:r>
            <a:endParaRPr lang="en-US" sz="1800" dirty="0"/>
          </a:p>
        </p:txBody>
      </p:sp>
      <p:sp>
        <p:nvSpPr>
          <p:cNvPr id="13" name="Text 6"/>
          <p:cNvSpPr txBox="1"/>
          <p:nvPr/>
        </p:nvSpPr>
        <p:spPr>
          <a:xfrm>
            <a:off x="914400" y="3619195"/>
            <a:ext cx="8001000" cy="10954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400" spc="-150" kern="0" dirty="0">
                <a:solidFill>
                  <a:srgbClr val="FFFFF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Do's </a:t>
            </a:r>
            <a:pPr algn="l" indent="0" marL="0">
              <a:buNone/>
            </a:pPr>
            <a:r>
              <a:rPr lang="en-US" sz="8400" spc="-150" kern="0" dirty="0">
                <a:solidFill>
                  <a:srgbClr val="D4A9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&amp;</a:t>
            </a:r>
            <a:pPr algn="l" indent="0" marL="0">
              <a:buNone/>
            </a:pPr>
            <a:r>
              <a:rPr lang="en-US" sz="8400" spc="-150" kern="0" dirty="0">
                <a:solidFill>
                  <a:srgbClr val="FFFFF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 Don'ts</a:t>
            </a:r>
            <a:endParaRPr lang="en-US" sz="8400" dirty="0"/>
          </a:p>
        </p:txBody>
      </p:sp>
      <p:sp>
        <p:nvSpPr>
          <p:cNvPr id="14" name="Text 7"/>
          <p:cNvSpPr txBox="1"/>
          <p:nvPr/>
        </p:nvSpPr>
        <p:spPr>
          <a:xfrm>
            <a:off x="914400" y="4821631"/>
            <a:ext cx="5715000" cy="6099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800" i="1" dirty="0">
                <a:solidFill>
                  <a:srgbClr val="EFE3C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in Tonga</a:t>
            </a:r>
            <a:endParaRPr lang="en-US" sz="4800" dirty="0"/>
          </a:p>
        </p:txBody>
      </p:sp>
      <p:sp>
        <p:nvSpPr>
          <p:cNvPr id="15" name="Text 8"/>
          <p:cNvSpPr txBox="1"/>
          <p:nvPr/>
        </p:nvSpPr>
        <p:spPr>
          <a:xfrm>
            <a:off x="914400" y="6286500"/>
            <a:ext cx="5334610" cy="9436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FE3C7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A brief guide for delegates on cultural respect, hospitality, and reverence during our time in the Kingdom of Tonga.</a:t>
            </a:r>
            <a:endParaRPr lang="en-US" sz="1600" dirty="0"/>
          </a:p>
        </p:txBody>
      </p:sp>
      <p:sp>
        <p:nvSpPr>
          <p:cNvPr id="16" name="Text 9"/>
          <p:cNvSpPr txBox="1"/>
          <p:nvPr/>
        </p:nvSpPr>
        <p:spPr>
          <a:xfrm>
            <a:off x="914400" y="8858707"/>
            <a:ext cx="5334610" cy="1810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200" b="1" spc="225" kern="0" dirty="0">
                <a:solidFill>
                  <a:srgbClr val="D4A94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Nuku'alofa · Kingdom of Tonga</a:t>
            </a:r>
            <a:endParaRPr lang="en-US" sz="1200" dirty="0"/>
          </a:p>
        </p:txBody>
      </p:sp>
      <p:sp>
        <p:nvSpPr>
          <p:cNvPr id="17" name="Text 10"/>
          <p:cNvSpPr txBox="1"/>
          <p:nvPr/>
        </p:nvSpPr>
        <p:spPr>
          <a:xfrm>
            <a:off x="914400" y="9115654"/>
            <a:ext cx="5334610" cy="23865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15 – 21 August 2026</a:t>
            </a:r>
            <a:endParaRPr lang="en-US" sz="1500" dirty="0"/>
          </a:p>
        </p:txBody>
      </p:sp>
      <p:sp>
        <p:nvSpPr>
          <p:cNvPr id="18" name="Text 11"/>
          <p:cNvSpPr txBox="1"/>
          <p:nvPr/>
        </p:nvSpPr>
        <p:spPr>
          <a:xfrm>
            <a:off x="7810805" y="1333195"/>
            <a:ext cx="2095805" cy="33375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1200" b="1" spc="225" kern="0" dirty="0">
                <a:solidFill>
                  <a:srgbClr val="D4A94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Visiting Tonga</a:t>
            </a:r>
            <a:endParaRPr lang="en-US" sz="1200" dirty="0"/>
          </a:p>
        </p:txBody>
      </p:sp>
      <p:sp>
        <p:nvSpPr>
          <p:cNvPr id="19" name="Text 12"/>
          <p:cNvSpPr txBox="1"/>
          <p:nvPr/>
        </p:nvSpPr>
        <p:spPr>
          <a:xfrm>
            <a:off x="7810805" y="2190902"/>
            <a:ext cx="9144000" cy="17629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6600" spc="-112" kern="0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Guidelines for</a:t>
            </a:r>
            <a:pPr algn="l" indent="0" marL="0">
              <a:buNone/>
            </a:pPr>
            <a:endParaRPr lang="en-US" sz="6600" dirty="0"/>
          </a:p>
          <a:p>
            <a:pPr algn="l" indent="0" marL="0">
              <a:buNone/>
            </a:pPr>
            <a:r>
              <a:rPr lang="en-US" sz="6600" i="1" spc="-112" kern="0" dirty="0">
                <a:solidFill>
                  <a:srgbClr val="B8893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respectful presence</a:t>
            </a:r>
            <a:endParaRPr lang="en-US" sz="6600" dirty="0"/>
          </a:p>
        </p:txBody>
      </p:sp>
      <p:sp>
        <p:nvSpPr>
          <p:cNvPr id="20" name="Text 13"/>
          <p:cNvSpPr txBox="1"/>
          <p:nvPr/>
        </p:nvSpPr>
        <p:spPr>
          <a:xfrm>
            <a:off x="7810805" y="4762195"/>
            <a:ext cx="8953805" cy="1543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Tonga is the only remaining Polynesian monarchy — a nation shaped by deep Christian faith, hierarchy, and hospitality. As Anglican delegates, we come as guests to a Sabbath-keeping kingdom where our conduct becomes a witness of respect.</a:t>
            </a:r>
            <a:endParaRPr lang="en-US" sz="1900" dirty="0"/>
          </a:p>
        </p:txBody>
      </p:sp>
      <p:sp>
        <p:nvSpPr>
          <p:cNvPr id="21" name="Text 14"/>
          <p:cNvSpPr txBox="1"/>
          <p:nvPr/>
        </p:nvSpPr>
        <p:spPr>
          <a:xfrm>
            <a:off x="8001000" y="7334402"/>
            <a:ext cx="2477110" cy="1719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000" b="1" spc="225" kern="0" dirty="0">
                <a:solidFill>
                  <a:srgbClr val="B889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One</a:t>
            </a:r>
            <a:endParaRPr lang="en-US" sz="1000" dirty="0"/>
          </a:p>
        </p:txBody>
      </p:sp>
      <p:sp>
        <p:nvSpPr>
          <p:cNvPr id="22" name="Text 15"/>
          <p:cNvSpPr txBox="1"/>
          <p:nvPr/>
        </p:nvSpPr>
        <p:spPr>
          <a:xfrm>
            <a:off x="8001000" y="7619695"/>
            <a:ext cx="2477110" cy="3621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Reverence</a:t>
            </a:r>
            <a:endParaRPr lang="en-US" sz="2700" dirty="0"/>
          </a:p>
        </p:txBody>
      </p:sp>
      <p:sp>
        <p:nvSpPr>
          <p:cNvPr id="23" name="Text 16"/>
          <p:cNvSpPr txBox="1"/>
          <p:nvPr/>
        </p:nvSpPr>
        <p:spPr>
          <a:xfrm>
            <a:off x="8001000" y="8075066"/>
            <a:ext cx="24771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Especially on the Sabbath and in sacred spaces.</a:t>
            </a:r>
            <a:endParaRPr lang="en-US" sz="1200" dirty="0"/>
          </a:p>
        </p:txBody>
      </p:sp>
      <p:sp>
        <p:nvSpPr>
          <p:cNvPr id="24" name="Text 17"/>
          <p:cNvSpPr txBox="1"/>
          <p:nvPr/>
        </p:nvSpPr>
        <p:spPr>
          <a:xfrm>
            <a:off x="11048695" y="7334402"/>
            <a:ext cx="2477110" cy="1719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000" b="1" spc="225" kern="0" dirty="0">
                <a:solidFill>
                  <a:srgbClr val="B889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Two</a:t>
            </a:r>
            <a:endParaRPr lang="en-US" sz="1000" dirty="0"/>
          </a:p>
        </p:txBody>
      </p:sp>
      <p:sp>
        <p:nvSpPr>
          <p:cNvPr id="25" name="Text 18"/>
          <p:cNvSpPr txBox="1"/>
          <p:nvPr/>
        </p:nvSpPr>
        <p:spPr>
          <a:xfrm>
            <a:off x="11048695" y="7619695"/>
            <a:ext cx="2477110" cy="3621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Modesty</a:t>
            </a:r>
            <a:endParaRPr lang="en-US" sz="2700" dirty="0"/>
          </a:p>
        </p:txBody>
      </p:sp>
      <p:sp>
        <p:nvSpPr>
          <p:cNvPr id="26" name="Text 19"/>
          <p:cNvSpPr txBox="1"/>
          <p:nvPr/>
        </p:nvSpPr>
        <p:spPr>
          <a:xfrm>
            <a:off x="11048695" y="8075066"/>
            <a:ext cx="24771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In dress, speech, and public conduct.</a:t>
            </a:r>
            <a:endParaRPr lang="en-US" sz="1200" dirty="0"/>
          </a:p>
        </p:txBody>
      </p:sp>
      <p:sp>
        <p:nvSpPr>
          <p:cNvPr id="27" name="Text 20"/>
          <p:cNvSpPr txBox="1"/>
          <p:nvPr/>
        </p:nvSpPr>
        <p:spPr>
          <a:xfrm>
            <a:off x="14097305" y="7334402"/>
            <a:ext cx="2477110" cy="1719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000" b="1" spc="225" kern="0" dirty="0">
                <a:solidFill>
                  <a:srgbClr val="B889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Three</a:t>
            </a:r>
            <a:endParaRPr lang="en-US" sz="1000" dirty="0"/>
          </a:p>
        </p:txBody>
      </p:sp>
      <p:sp>
        <p:nvSpPr>
          <p:cNvPr id="28" name="Text 21"/>
          <p:cNvSpPr txBox="1"/>
          <p:nvPr/>
        </p:nvSpPr>
        <p:spPr>
          <a:xfrm>
            <a:off x="14097305" y="7619695"/>
            <a:ext cx="2477110" cy="3621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Hospitality</a:t>
            </a:r>
            <a:endParaRPr lang="en-US" sz="2700" dirty="0"/>
          </a:p>
        </p:txBody>
      </p:sp>
      <p:sp>
        <p:nvSpPr>
          <p:cNvPr id="29" name="Text 22"/>
          <p:cNvSpPr txBox="1"/>
          <p:nvPr/>
        </p:nvSpPr>
        <p:spPr>
          <a:xfrm>
            <a:off x="14097305" y="8075066"/>
            <a:ext cx="24771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Received graciously, returned warmly.</a:t>
            </a:r>
            <a:endParaRPr lang="en-US" sz="1200" dirty="0"/>
          </a:p>
        </p:txBody>
      </p:sp>
      <p:sp>
        <p:nvSpPr>
          <p:cNvPr id="30" name="Text 23"/>
          <p:cNvSpPr txBox="1"/>
          <p:nvPr/>
        </p:nvSpPr>
        <p:spPr>
          <a:xfrm>
            <a:off x="17145000" y="9715500"/>
            <a:ext cx="762610" cy="1719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000" spc="225" kern="0" dirty="0">
                <a:solidFill>
                  <a:srgbClr val="8A7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01 / 04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gen-dedup-5cf33b5f103e078e34ce3261230c2f12.png">    </p:cNvPr>
          <p:cNvPicPr>
            <a:picLocks noChangeAspect="1"/>
          </p:cNvPicPr>
          <p:nvPr/>
        </p:nvPicPr>
        <p:blipFill>
          <a:blip r:embed="rId1"/>
          <a:srcRect l="0" r="0" t="-400" b="-400"/>
          <a:stretch/>
        </p:blipFill>
        <p:spPr>
          <a:xfrm>
            <a:off x="0" y="0"/>
            <a:ext cx="18288000" cy="57607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914400" y="2762402"/>
            <a:ext cx="3286354" cy="328635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" name="Shape 1"/>
          <p:cNvSpPr/>
          <p:nvPr/>
        </p:nvSpPr>
        <p:spPr>
          <a:xfrm>
            <a:off x="914400" y="2762402"/>
            <a:ext cx="47549" cy="3286354"/>
          </a:xfrm>
          <a:prstGeom prst="rect">
            <a:avLst/>
          </a:prstGeom>
          <a:solidFill>
            <a:srgbClr val="2E5F3E"/>
          </a:solidFill>
          <a:ln w="12700">
            <a:solidFill>
              <a:srgbClr val="2E5F3E">
                <a:alpha val="0"/>
              </a:srgbClr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304995" y="2762402"/>
            <a:ext cx="3286354" cy="328635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3"/>
          <p:cNvSpPr/>
          <p:nvPr/>
        </p:nvSpPr>
        <p:spPr>
          <a:xfrm>
            <a:off x="4304995" y="2762402"/>
            <a:ext cx="47549" cy="3286354"/>
          </a:xfrm>
          <a:prstGeom prst="rect">
            <a:avLst/>
          </a:prstGeom>
          <a:solidFill>
            <a:srgbClr val="2E5F3E"/>
          </a:solidFill>
          <a:ln w="12700">
            <a:solidFill>
              <a:srgbClr val="2E5F3E">
                <a:alpha val="0"/>
              </a:srgbClr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7696505" y="2762402"/>
            <a:ext cx="3286354" cy="328635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Shape 5"/>
          <p:cNvSpPr/>
          <p:nvPr/>
        </p:nvSpPr>
        <p:spPr>
          <a:xfrm>
            <a:off x="7696505" y="2762402"/>
            <a:ext cx="47549" cy="3286354"/>
          </a:xfrm>
          <a:prstGeom prst="rect">
            <a:avLst/>
          </a:prstGeom>
          <a:solidFill>
            <a:srgbClr val="2E5F3E"/>
          </a:solidFill>
          <a:ln w="12700">
            <a:solidFill>
              <a:srgbClr val="2E5F3E">
                <a:alpha val="0"/>
              </a:srgbClr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11087100" y="2762402"/>
            <a:ext cx="3286354" cy="328635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Shape 7"/>
          <p:cNvSpPr/>
          <p:nvPr/>
        </p:nvSpPr>
        <p:spPr>
          <a:xfrm>
            <a:off x="11087100" y="2762402"/>
            <a:ext cx="47549" cy="3286354"/>
          </a:xfrm>
          <a:prstGeom prst="rect">
            <a:avLst/>
          </a:prstGeom>
          <a:solidFill>
            <a:srgbClr val="2E5F3E"/>
          </a:solidFill>
          <a:ln w="12700">
            <a:solidFill>
              <a:srgbClr val="2E5F3E">
                <a:alpha val="0"/>
              </a:srgbClr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14477695" y="2762402"/>
            <a:ext cx="3286354" cy="328635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" name="Shape 9"/>
          <p:cNvSpPr/>
          <p:nvPr/>
        </p:nvSpPr>
        <p:spPr>
          <a:xfrm>
            <a:off x="14477695" y="2762402"/>
            <a:ext cx="47549" cy="3286354"/>
          </a:xfrm>
          <a:prstGeom prst="rect">
            <a:avLst/>
          </a:prstGeom>
          <a:solidFill>
            <a:srgbClr val="2E5F3E"/>
          </a:solidFill>
          <a:ln w="12700">
            <a:solidFill>
              <a:srgbClr val="2E5F3E">
                <a:alpha val="0"/>
              </a:srgbClr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914400" y="6238951"/>
            <a:ext cx="3286354" cy="328635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Shape 11"/>
          <p:cNvSpPr/>
          <p:nvPr/>
        </p:nvSpPr>
        <p:spPr>
          <a:xfrm>
            <a:off x="914400" y="6238951"/>
            <a:ext cx="47549" cy="3286354"/>
          </a:xfrm>
          <a:prstGeom prst="rect">
            <a:avLst/>
          </a:prstGeom>
          <a:solidFill>
            <a:srgbClr val="2E5F3E"/>
          </a:solidFill>
          <a:ln w="12700">
            <a:solidFill>
              <a:srgbClr val="2E5F3E">
                <a:alpha val="0"/>
              </a:srgbClr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4304995" y="6238951"/>
            <a:ext cx="3286354" cy="328635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Shape 13"/>
          <p:cNvSpPr/>
          <p:nvPr/>
        </p:nvSpPr>
        <p:spPr>
          <a:xfrm>
            <a:off x="4304995" y="6238951"/>
            <a:ext cx="47549" cy="3286354"/>
          </a:xfrm>
          <a:prstGeom prst="rect">
            <a:avLst/>
          </a:prstGeom>
          <a:solidFill>
            <a:srgbClr val="2E5F3E"/>
          </a:solidFill>
          <a:ln w="12700">
            <a:solidFill>
              <a:srgbClr val="2E5F3E">
                <a:alpha val="0"/>
              </a:srgbClr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7696505" y="6238951"/>
            <a:ext cx="3286354" cy="328635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" name="Shape 15"/>
          <p:cNvSpPr/>
          <p:nvPr/>
        </p:nvSpPr>
        <p:spPr>
          <a:xfrm>
            <a:off x="7696505" y="6238951"/>
            <a:ext cx="47549" cy="3286354"/>
          </a:xfrm>
          <a:prstGeom prst="rect">
            <a:avLst/>
          </a:prstGeom>
          <a:solidFill>
            <a:srgbClr val="2E5F3E"/>
          </a:solidFill>
          <a:ln w="12700">
            <a:solidFill>
              <a:srgbClr val="2E5F3E">
                <a:alpha val="0"/>
              </a:srgbClr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11087100" y="6238951"/>
            <a:ext cx="3286354" cy="328635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0" name="Shape 17"/>
          <p:cNvSpPr/>
          <p:nvPr/>
        </p:nvSpPr>
        <p:spPr>
          <a:xfrm>
            <a:off x="11087100" y="6238951"/>
            <a:ext cx="47549" cy="3286354"/>
          </a:xfrm>
          <a:prstGeom prst="rect">
            <a:avLst/>
          </a:prstGeom>
          <a:solidFill>
            <a:srgbClr val="2E5F3E"/>
          </a:solidFill>
          <a:ln w="12700">
            <a:solidFill>
              <a:srgbClr val="2E5F3E">
                <a:alpha val="0"/>
              </a:srgbClr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14477695" y="6238951"/>
            <a:ext cx="3286354" cy="328635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2" name="Shape 19"/>
          <p:cNvSpPr/>
          <p:nvPr/>
        </p:nvSpPr>
        <p:spPr>
          <a:xfrm>
            <a:off x="14477695" y="6238951"/>
            <a:ext cx="47549" cy="3286354"/>
          </a:xfrm>
          <a:prstGeom prst="rect">
            <a:avLst/>
          </a:prstGeom>
          <a:solidFill>
            <a:srgbClr val="2E5F3E"/>
          </a:solidFill>
          <a:ln w="12700">
            <a:solidFill>
              <a:srgbClr val="2E5F3E">
                <a:alpha val="0"/>
              </a:srgbClr>
            </a:solidFill>
            <a:prstDash val="solid"/>
          </a:ln>
        </p:spPr>
      </p:sp>
      <p:pic>
        <p:nvPicPr>
          <p:cNvPr id="23" name="Image 1" descr="gen-dedup-3937d24e433302e87658bdb30b70eb5a.png">    </p:cNvPr>
          <p:cNvPicPr>
            <a:picLocks noChangeAspect="1"/>
          </p:cNvPicPr>
          <p:nvPr/>
        </p:nvPicPr>
        <p:blipFill>
          <a:blip r:embed="rId2"/>
          <a:srcRect l="0" r="0" t="-384" b="-384"/>
          <a:stretch/>
        </p:blipFill>
        <p:spPr>
          <a:xfrm>
            <a:off x="914400" y="2361895"/>
            <a:ext cx="952805" cy="19202"/>
          </a:xfrm>
          <a:prstGeom prst="rect">
            <a:avLst/>
          </a:prstGeom>
        </p:spPr>
      </p:pic>
      <p:pic>
        <p:nvPicPr>
          <p:cNvPr id="24" name="Image 2" descr="gen-dedup-3a5471d056d34b7ecd4a0a9cba916416.png">    </p:cNvPr>
          <p:cNvPicPr>
            <a:picLocks noChangeAspect="1"/>
          </p:cNvPicPr>
          <p:nvPr/>
        </p:nvPicPr>
        <p:blipFill>
          <a:blip r:embed="rId3"/>
          <a:srcRect l="0" r="0" t="-400" b="-400"/>
          <a:stretch/>
        </p:blipFill>
        <p:spPr>
          <a:xfrm>
            <a:off x="914400" y="9715500"/>
            <a:ext cx="571500" cy="19202"/>
          </a:xfrm>
          <a:prstGeom prst="rect">
            <a:avLst/>
          </a:prstGeom>
        </p:spPr>
      </p:pic>
      <p:sp>
        <p:nvSpPr>
          <p:cNvPr id="25" name="Text 20"/>
          <p:cNvSpPr txBox="1"/>
          <p:nvPr/>
        </p:nvSpPr>
        <p:spPr>
          <a:xfrm>
            <a:off x="914400" y="571500"/>
            <a:ext cx="7620610" cy="1810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100" b="1" spc="375" kern="0" dirty="0">
                <a:solidFill>
                  <a:srgbClr val="B889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Section II · Faka'apa'apa (Respect)</a:t>
            </a:r>
            <a:endParaRPr lang="en-US" sz="1100" dirty="0"/>
          </a:p>
        </p:txBody>
      </p:sp>
      <p:sp>
        <p:nvSpPr>
          <p:cNvPr id="26" name="Text 21"/>
          <p:cNvSpPr txBox="1"/>
          <p:nvPr/>
        </p:nvSpPr>
        <p:spPr>
          <a:xfrm>
            <a:off x="914400" y="914400"/>
            <a:ext cx="13335610" cy="7434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5800" spc="-150" kern="0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What </a:t>
            </a:r>
            <a:pPr algn="l" indent="0" marL="0">
              <a:buNone/>
            </a:pPr>
            <a:r>
              <a:rPr lang="en-US" sz="5800" b="1" i="1" spc="-150" kern="0" dirty="0">
                <a:solidFill>
                  <a:srgbClr val="2E5F3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to do</a:t>
            </a:r>
            <a:pPr algn="l" indent="0" marL="0">
              <a:buNone/>
            </a:pPr>
            <a:r>
              <a:rPr lang="en-US" sz="5800" spc="-150" kern="0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 in Tonga</a:t>
            </a:r>
            <a:endParaRPr lang="en-US" sz="5800" dirty="0"/>
          </a:p>
        </p:txBody>
      </p:sp>
      <p:sp>
        <p:nvSpPr>
          <p:cNvPr id="27" name="Text 22"/>
          <p:cNvSpPr txBox="1"/>
          <p:nvPr/>
        </p:nvSpPr>
        <p:spPr>
          <a:xfrm>
            <a:off x="914400" y="1848002"/>
            <a:ext cx="16193110" cy="2670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i="1" dirty="0">
                <a:solidFill>
                  <a:srgbClr val="5A5A5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Ten practices that honour our hosts and reflect the character of the Church.</a:t>
            </a:r>
            <a:endParaRPr lang="en-US" sz="1600" dirty="0"/>
          </a:p>
        </p:txBody>
      </p:sp>
      <p:sp>
        <p:nvSpPr>
          <p:cNvPr id="28" name="Text 23"/>
          <p:cNvSpPr txBox="1"/>
          <p:nvPr/>
        </p:nvSpPr>
        <p:spPr>
          <a:xfrm>
            <a:off x="1143000" y="2952598"/>
            <a:ext cx="2820010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900" b="1" spc="225" kern="0" dirty="0">
                <a:solidFill>
                  <a:srgbClr val="2E5F3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01 · Greet Warmly</a:t>
            </a:r>
            <a:endParaRPr lang="en-US" sz="900" dirty="0"/>
          </a:p>
        </p:txBody>
      </p:sp>
      <p:sp>
        <p:nvSpPr>
          <p:cNvPr id="29" name="Text 24"/>
          <p:cNvSpPr txBox="1"/>
          <p:nvPr/>
        </p:nvSpPr>
        <p:spPr>
          <a:xfrm>
            <a:off x="1143000" y="3219602"/>
            <a:ext cx="2820010" cy="6291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Speak the language of welcome.</a:t>
            </a:r>
            <a:endParaRPr lang="en-US" sz="2200" dirty="0"/>
          </a:p>
        </p:txBody>
      </p:sp>
      <p:sp>
        <p:nvSpPr>
          <p:cNvPr id="30" name="Text 25"/>
          <p:cNvSpPr txBox="1"/>
          <p:nvPr/>
        </p:nvSpPr>
        <p:spPr>
          <a:xfrm>
            <a:off x="1143000" y="3962095"/>
            <a:ext cx="2820010" cy="734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Greet with </a:t>
            </a:r>
            <a:pPr algn="l" indent="0" marL="0">
              <a:buNone/>
            </a:pPr>
            <a:r>
              <a:rPr lang="en-US" sz="1200" b="1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Mālō e lelei</a:t>
            </a:r>
            <a:pPr algn="l" indent="0" marL="0">
              <a:buNone/>
            </a:pPr>
            <a:r>
              <a:rPr lang="en-US" sz="12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 (hello) and offer </a:t>
            </a:r>
            <a:pPr algn="l" indent="0" marL="0">
              <a:buNone/>
            </a:pPr>
            <a:r>
              <a:rPr lang="en-US" sz="1200" b="1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Mālō 'aupito</a:t>
            </a:r>
            <a:pPr algn="l" indent="0" marL="0">
              <a:buNone/>
            </a:pPr>
            <a:r>
              <a:rPr lang="en-US" sz="12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 (thank you very much). A smile carries great weight.</a:t>
            </a:r>
            <a:endParaRPr lang="en-US" sz="1200" dirty="0"/>
          </a:p>
        </p:txBody>
      </p:sp>
      <p:sp>
        <p:nvSpPr>
          <p:cNvPr id="31" name="Text 26"/>
          <p:cNvSpPr txBox="1"/>
          <p:nvPr/>
        </p:nvSpPr>
        <p:spPr>
          <a:xfrm>
            <a:off x="4533595" y="2952598"/>
            <a:ext cx="2820010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900" b="1" spc="225" kern="0" dirty="0">
                <a:solidFill>
                  <a:srgbClr val="2E5F3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02 · Show Genuine Interest</a:t>
            </a:r>
            <a:endParaRPr lang="en-US" sz="900" dirty="0"/>
          </a:p>
        </p:txBody>
      </p:sp>
      <p:sp>
        <p:nvSpPr>
          <p:cNvPr id="32" name="Text 27"/>
          <p:cNvSpPr txBox="1"/>
          <p:nvPr/>
        </p:nvSpPr>
        <p:spPr>
          <a:xfrm>
            <a:off x="4533595" y="3219602"/>
            <a:ext cx="2820010" cy="6291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Ask about </a:t>
            </a:r>
            <a:pPr algn="l" indent="0" marL="0">
              <a:buNone/>
            </a:pPr>
            <a:r>
              <a:rPr lang="en-US" sz="2200" b="1" i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anga fakatonga</a:t>
            </a:r>
            <a:pPr algn="l" indent="0" marL="0">
              <a:buNone/>
            </a:pPr>
            <a:r>
              <a:rPr lang="en-US" sz="22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.</a:t>
            </a:r>
            <a:endParaRPr lang="en-US" sz="2200" dirty="0"/>
          </a:p>
        </p:txBody>
      </p:sp>
      <p:sp>
        <p:nvSpPr>
          <p:cNvPr id="33" name="Text 28"/>
          <p:cNvSpPr txBox="1"/>
          <p:nvPr/>
        </p:nvSpPr>
        <p:spPr>
          <a:xfrm>
            <a:off x="4533595" y="3962095"/>
            <a:ext cx="2820010" cy="9720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Tongans take pride in the Tongan way and enjoy sharing their customs. Curiosity is a gift; questions build friendship.</a:t>
            </a:r>
            <a:endParaRPr lang="en-US" sz="1200" dirty="0"/>
          </a:p>
        </p:txBody>
      </p:sp>
      <p:sp>
        <p:nvSpPr>
          <p:cNvPr id="34" name="Text 29"/>
          <p:cNvSpPr txBox="1"/>
          <p:nvPr/>
        </p:nvSpPr>
        <p:spPr>
          <a:xfrm>
            <a:off x="7925105" y="2952598"/>
            <a:ext cx="2820010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900" b="1" spc="225" kern="0" dirty="0">
                <a:solidFill>
                  <a:srgbClr val="2E5F3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03 · Dress Modestly</a:t>
            </a:r>
            <a:endParaRPr lang="en-US" sz="900" dirty="0"/>
          </a:p>
        </p:txBody>
      </p:sp>
      <p:sp>
        <p:nvSpPr>
          <p:cNvPr id="35" name="Text 30"/>
          <p:cNvSpPr txBox="1"/>
          <p:nvPr/>
        </p:nvSpPr>
        <p:spPr>
          <a:xfrm>
            <a:off x="7925105" y="3219602"/>
            <a:ext cx="2820010" cy="6291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Cover shoulders and knees.</a:t>
            </a:r>
            <a:endParaRPr lang="en-US" sz="2200" dirty="0"/>
          </a:p>
        </p:txBody>
      </p:sp>
      <p:sp>
        <p:nvSpPr>
          <p:cNvPr id="36" name="Text 31"/>
          <p:cNvSpPr txBox="1"/>
          <p:nvPr/>
        </p:nvSpPr>
        <p:spPr>
          <a:xfrm>
            <a:off x="7925105" y="3962095"/>
            <a:ext cx="2820010" cy="9720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Essential in villages, churches, and Synod gatherings. Modesty is highly valued, especially by older generations.</a:t>
            </a:r>
            <a:endParaRPr lang="en-US" sz="1200" dirty="0"/>
          </a:p>
        </p:txBody>
      </p:sp>
      <p:sp>
        <p:nvSpPr>
          <p:cNvPr id="37" name="Text 32"/>
          <p:cNvSpPr txBox="1"/>
          <p:nvPr/>
        </p:nvSpPr>
        <p:spPr>
          <a:xfrm>
            <a:off x="11315700" y="2952598"/>
            <a:ext cx="2820010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900" b="1" spc="225" kern="0" dirty="0">
                <a:solidFill>
                  <a:srgbClr val="2E5F3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04 · Receive Graciously</a:t>
            </a:r>
            <a:endParaRPr lang="en-US" sz="900" dirty="0"/>
          </a:p>
        </p:txBody>
      </p:sp>
      <p:sp>
        <p:nvSpPr>
          <p:cNvPr id="38" name="Text 33"/>
          <p:cNvSpPr txBox="1"/>
          <p:nvPr/>
        </p:nvSpPr>
        <p:spPr>
          <a:xfrm>
            <a:off x="11315700" y="3219602"/>
            <a:ext cx="3355848" cy="3145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Accept food or gifts.</a:t>
            </a:r>
            <a:endParaRPr lang="en-US" sz="2200" dirty="0"/>
          </a:p>
        </p:txBody>
      </p:sp>
      <p:sp>
        <p:nvSpPr>
          <p:cNvPr id="39" name="Text 34"/>
          <p:cNvSpPr txBox="1"/>
          <p:nvPr/>
        </p:nvSpPr>
        <p:spPr>
          <a:xfrm>
            <a:off x="11315700" y="3648456"/>
            <a:ext cx="2820010" cy="734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Receive what is offered — declining can cause offence. A quiet thank-you and a shared meal build lasting trust.</a:t>
            </a:r>
            <a:endParaRPr lang="en-US" sz="1200" dirty="0"/>
          </a:p>
        </p:txBody>
      </p:sp>
      <p:sp>
        <p:nvSpPr>
          <p:cNvPr id="40" name="Text 35"/>
          <p:cNvSpPr txBox="1"/>
          <p:nvPr/>
        </p:nvSpPr>
        <p:spPr>
          <a:xfrm>
            <a:off x="14706295" y="2952598"/>
            <a:ext cx="2820010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900" b="1" spc="225" kern="0" dirty="0">
                <a:solidFill>
                  <a:srgbClr val="2E5F3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05 · Compliment with Care</a:t>
            </a:r>
            <a:endParaRPr lang="en-US" sz="900" dirty="0"/>
          </a:p>
        </p:txBody>
      </p:sp>
      <p:sp>
        <p:nvSpPr>
          <p:cNvPr id="41" name="Text 36"/>
          <p:cNvSpPr txBox="1"/>
          <p:nvPr/>
        </p:nvSpPr>
        <p:spPr>
          <a:xfrm>
            <a:off x="14706295" y="3219602"/>
            <a:ext cx="2820010" cy="6291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Praise the whole, not the object.</a:t>
            </a:r>
            <a:endParaRPr lang="en-US" sz="2200" dirty="0"/>
          </a:p>
        </p:txBody>
      </p:sp>
      <p:sp>
        <p:nvSpPr>
          <p:cNvPr id="42" name="Text 37"/>
          <p:cNvSpPr txBox="1"/>
          <p:nvPr/>
        </p:nvSpPr>
        <p:spPr>
          <a:xfrm>
            <a:off x="14706295" y="3962095"/>
            <a:ext cx="2820010" cy="9720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Admire someone's home or generosity — never a single item. A Tongan host may feel compelled to give it to you.</a:t>
            </a:r>
            <a:endParaRPr lang="en-US" sz="1200" dirty="0"/>
          </a:p>
        </p:txBody>
      </p:sp>
      <p:sp>
        <p:nvSpPr>
          <p:cNvPr id="43" name="Text 38"/>
          <p:cNvSpPr txBox="1"/>
          <p:nvPr/>
        </p:nvSpPr>
        <p:spPr>
          <a:xfrm>
            <a:off x="1143000" y="6429146"/>
            <a:ext cx="2820010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900" b="1" spc="225" kern="0" dirty="0">
                <a:solidFill>
                  <a:srgbClr val="2E5F3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06 · Follow Local Customs</a:t>
            </a:r>
            <a:endParaRPr lang="en-US" sz="900" dirty="0"/>
          </a:p>
        </p:txBody>
      </p:sp>
      <p:sp>
        <p:nvSpPr>
          <p:cNvPr id="44" name="Text 39"/>
          <p:cNvSpPr txBox="1"/>
          <p:nvPr/>
        </p:nvSpPr>
        <p:spPr>
          <a:xfrm>
            <a:off x="1143000" y="6696151"/>
            <a:ext cx="2820010" cy="6291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Observe, then participate.</a:t>
            </a:r>
            <a:endParaRPr lang="en-US" sz="2200" dirty="0"/>
          </a:p>
        </p:txBody>
      </p:sp>
      <p:sp>
        <p:nvSpPr>
          <p:cNvPr id="45" name="Text 40"/>
          <p:cNvSpPr txBox="1"/>
          <p:nvPr/>
        </p:nvSpPr>
        <p:spPr>
          <a:xfrm>
            <a:off x="1143000" y="7438644"/>
            <a:ext cx="2820010" cy="734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At kava circles, church services, or village events, watch first and follow the lead of your hosts respectfully.</a:t>
            </a:r>
            <a:endParaRPr lang="en-US" sz="1200" dirty="0"/>
          </a:p>
        </p:txBody>
      </p:sp>
      <p:sp>
        <p:nvSpPr>
          <p:cNvPr id="46" name="Text 41"/>
          <p:cNvSpPr txBox="1"/>
          <p:nvPr/>
        </p:nvSpPr>
        <p:spPr>
          <a:xfrm>
            <a:off x="4533595" y="6429146"/>
            <a:ext cx="2820010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900" b="1" spc="225" kern="0" dirty="0">
                <a:solidFill>
                  <a:srgbClr val="2E5F3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07 · Show Deference</a:t>
            </a:r>
            <a:endParaRPr lang="en-US" sz="900" dirty="0"/>
          </a:p>
        </p:txBody>
      </p:sp>
      <p:sp>
        <p:nvSpPr>
          <p:cNvPr id="47" name="Text 42"/>
          <p:cNvSpPr txBox="1"/>
          <p:nvPr/>
        </p:nvSpPr>
        <p:spPr>
          <a:xfrm>
            <a:off x="4533595" y="6696151"/>
            <a:ext cx="2820010" cy="6291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Let your body speak humility.</a:t>
            </a:r>
            <a:endParaRPr lang="en-US" sz="2200" dirty="0"/>
          </a:p>
        </p:txBody>
      </p:sp>
      <p:sp>
        <p:nvSpPr>
          <p:cNvPr id="48" name="Text 43"/>
          <p:cNvSpPr txBox="1"/>
          <p:nvPr/>
        </p:nvSpPr>
        <p:spPr>
          <a:xfrm>
            <a:off x="4533595" y="7438644"/>
            <a:ext cx="2820010" cy="9720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Keep your head lower than those of higher rank when seated, and avert eye contact with elders and chiefs as a sign of respect.</a:t>
            </a:r>
            <a:endParaRPr lang="en-US" sz="1200" dirty="0"/>
          </a:p>
        </p:txBody>
      </p:sp>
      <p:sp>
        <p:nvSpPr>
          <p:cNvPr id="49" name="Text 44"/>
          <p:cNvSpPr txBox="1"/>
          <p:nvPr/>
        </p:nvSpPr>
        <p:spPr>
          <a:xfrm>
            <a:off x="7925105" y="6429146"/>
            <a:ext cx="2820010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900" b="1" spc="225" kern="0" dirty="0">
                <a:solidFill>
                  <a:srgbClr val="2E5F3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08 · Honour Rank &amp; Elders</a:t>
            </a:r>
            <a:endParaRPr lang="en-US" sz="900" dirty="0"/>
          </a:p>
        </p:txBody>
      </p:sp>
      <p:sp>
        <p:nvSpPr>
          <p:cNvPr id="50" name="Text 45"/>
          <p:cNvSpPr txBox="1"/>
          <p:nvPr/>
        </p:nvSpPr>
        <p:spPr>
          <a:xfrm>
            <a:off x="7925105" y="6696151"/>
            <a:ext cx="3355848" cy="3145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Authority is deeply held.</a:t>
            </a:r>
            <a:endParaRPr lang="en-US" sz="2200" dirty="0"/>
          </a:p>
        </p:txBody>
      </p:sp>
      <p:sp>
        <p:nvSpPr>
          <p:cNvPr id="51" name="Text 46"/>
          <p:cNvSpPr txBox="1"/>
          <p:nvPr/>
        </p:nvSpPr>
        <p:spPr>
          <a:xfrm>
            <a:off x="7925105" y="7125005"/>
            <a:ext cx="2820010" cy="9720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Tonga is the last Polynesian monarchy. Age, gender, status, and rank shape every interaction — acknowledge them.</a:t>
            </a:r>
            <a:endParaRPr lang="en-US" sz="1200" dirty="0"/>
          </a:p>
        </p:txBody>
      </p:sp>
      <p:sp>
        <p:nvSpPr>
          <p:cNvPr id="52" name="Text 47"/>
          <p:cNvSpPr txBox="1"/>
          <p:nvPr/>
        </p:nvSpPr>
        <p:spPr>
          <a:xfrm>
            <a:off x="11315700" y="6429146"/>
            <a:ext cx="2820010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900" b="1" spc="225" kern="0" dirty="0">
                <a:solidFill>
                  <a:srgbClr val="2E5F3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09 · Accept 'Tongan Time'</a:t>
            </a:r>
            <a:endParaRPr lang="en-US" sz="900" dirty="0"/>
          </a:p>
        </p:txBody>
      </p:sp>
      <p:sp>
        <p:nvSpPr>
          <p:cNvPr id="53" name="Text 48"/>
          <p:cNvSpPr txBox="1"/>
          <p:nvPr/>
        </p:nvSpPr>
        <p:spPr>
          <a:xfrm>
            <a:off x="11315700" y="6696151"/>
            <a:ext cx="3355848" cy="3145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Be patient with the pace.</a:t>
            </a:r>
            <a:endParaRPr lang="en-US" sz="2200" dirty="0"/>
          </a:p>
        </p:txBody>
      </p:sp>
      <p:sp>
        <p:nvSpPr>
          <p:cNvPr id="54" name="Text 49"/>
          <p:cNvSpPr txBox="1"/>
          <p:nvPr/>
        </p:nvSpPr>
        <p:spPr>
          <a:xfrm>
            <a:off x="11315700" y="7125005"/>
            <a:ext cx="2820010" cy="9720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People and the present moment come before the clock. Yet for Synod sessions and worship — arrive on time.</a:t>
            </a:r>
            <a:endParaRPr lang="en-US" sz="1200" dirty="0"/>
          </a:p>
        </p:txBody>
      </p:sp>
      <p:sp>
        <p:nvSpPr>
          <p:cNvPr id="55" name="Text 50"/>
          <p:cNvSpPr txBox="1"/>
          <p:nvPr/>
        </p:nvSpPr>
        <p:spPr>
          <a:xfrm>
            <a:off x="14706295" y="6429146"/>
            <a:ext cx="2820010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900" b="1" spc="225" kern="0" dirty="0">
                <a:solidFill>
                  <a:srgbClr val="2E5F3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10 · See Tonga Distinctly</a:t>
            </a:r>
            <a:endParaRPr lang="en-US" sz="900" dirty="0"/>
          </a:p>
        </p:txBody>
      </p:sp>
      <p:sp>
        <p:nvSpPr>
          <p:cNvPr id="56" name="Text 51"/>
          <p:cNvSpPr txBox="1"/>
          <p:nvPr/>
        </p:nvSpPr>
        <p:spPr>
          <a:xfrm>
            <a:off x="14706295" y="6696151"/>
            <a:ext cx="3355848" cy="3145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Not "just another island."</a:t>
            </a:r>
            <a:endParaRPr lang="en-US" sz="2200" dirty="0"/>
          </a:p>
        </p:txBody>
      </p:sp>
      <p:sp>
        <p:nvSpPr>
          <p:cNvPr id="57" name="Text 52"/>
          <p:cNvSpPr txBox="1"/>
          <p:nvPr/>
        </p:nvSpPr>
        <p:spPr>
          <a:xfrm>
            <a:off x="14706295" y="7125005"/>
            <a:ext cx="2820010" cy="9720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The Pacific holds many peoples. Tonga is not Fiji, not Samoa — its history, monarchy, and church are its own.</a:t>
            </a:r>
            <a:endParaRPr lang="en-US" sz="1200" dirty="0"/>
          </a:p>
        </p:txBody>
      </p:sp>
      <p:sp>
        <p:nvSpPr>
          <p:cNvPr id="58" name="Text 53"/>
          <p:cNvSpPr txBox="1"/>
          <p:nvPr/>
        </p:nvSpPr>
        <p:spPr>
          <a:xfrm>
            <a:off x="914400" y="9858146"/>
            <a:ext cx="11430000" cy="1719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000" spc="225" kern="0" dirty="0">
                <a:solidFill>
                  <a:srgbClr val="8A7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67th GSTHW · Nuku'alofa 2026 · Delegate Cultural Guide</a:t>
            </a:r>
            <a:endParaRPr lang="en-US" sz="1000" dirty="0"/>
          </a:p>
        </p:txBody>
      </p:sp>
      <p:sp>
        <p:nvSpPr>
          <p:cNvPr id="59" name="Text 54"/>
          <p:cNvSpPr txBox="1"/>
          <p:nvPr/>
        </p:nvSpPr>
        <p:spPr>
          <a:xfrm>
            <a:off x="17145000" y="9858146"/>
            <a:ext cx="762610" cy="1719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000" spc="225" kern="0" dirty="0">
                <a:solidFill>
                  <a:srgbClr val="8A7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02 / 04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0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gen-dedup-5cf33b5f103e078e34ce3261230c2f12.png">    </p:cNvPr>
          <p:cNvPicPr>
            <a:picLocks noChangeAspect="1"/>
          </p:cNvPicPr>
          <p:nvPr/>
        </p:nvPicPr>
        <p:blipFill>
          <a:blip r:embed="rId1"/>
          <a:srcRect l="0" r="0" t="-400" b="-400"/>
          <a:stretch/>
        </p:blipFill>
        <p:spPr>
          <a:xfrm>
            <a:off x="0" y="0"/>
            <a:ext cx="18288000" cy="57607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914400" y="2762402"/>
            <a:ext cx="5333695" cy="1543507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" name="Shape 1"/>
          <p:cNvSpPr/>
          <p:nvPr/>
        </p:nvSpPr>
        <p:spPr>
          <a:xfrm>
            <a:off x="914400" y="2762402"/>
            <a:ext cx="47549" cy="1543507"/>
          </a:xfrm>
          <a:prstGeom prst="rect">
            <a:avLst/>
          </a:prstGeom>
          <a:solidFill>
            <a:srgbClr val="8B2A2A"/>
          </a:solidFill>
          <a:ln w="12700">
            <a:solidFill>
              <a:srgbClr val="8B2A2A">
                <a:alpha val="0"/>
              </a:srgbClr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914400" y="4419295"/>
            <a:ext cx="5333695" cy="1543507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3"/>
          <p:cNvSpPr/>
          <p:nvPr/>
        </p:nvSpPr>
        <p:spPr>
          <a:xfrm>
            <a:off x="914400" y="4419295"/>
            <a:ext cx="47549" cy="1543507"/>
          </a:xfrm>
          <a:prstGeom prst="rect">
            <a:avLst/>
          </a:prstGeom>
          <a:solidFill>
            <a:srgbClr val="8B2A2A"/>
          </a:solidFill>
          <a:ln w="12700">
            <a:solidFill>
              <a:srgbClr val="8B2A2A">
                <a:alpha val="0"/>
              </a:srgbClr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914400" y="6077102"/>
            <a:ext cx="5333695" cy="1543507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Shape 5"/>
          <p:cNvSpPr/>
          <p:nvPr/>
        </p:nvSpPr>
        <p:spPr>
          <a:xfrm>
            <a:off x="914400" y="6077102"/>
            <a:ext cx="47549" cy="1543507"/>
          </a:xfrm>
          <a:prstGeom prst="rect">
            <a:avLst/>
          </a:prstGeom>
          <a:solidFill>
            <a:srgbClr val="8B2A2A"/>
          </a:solidFill>
          <a:ln w="12700">
            <a:solidFill>
              <a:srgbClr val="8B2A2A">
                <a:alpha val="0"/>
              </a:srgbClr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914400" y="7733995"/>
            <a:ext cx="5333695" cy="1543507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Shape 7"/>
          <p:cNvSpPr/>
          <p:nvPr/>
        </p:nvSpPr>
        <p:spPr>
          <a:xfrm>
            <a:off x="914400" y="7733995"/>
            <a:ext cx="47549" cy="1543507"/>
          </a:xfrm>
          <a:prstGeom prst="rect">
            <a:avLst/>
          </a:prstGeom>
          <a:solidFill>
            <a:srgbClr val="8B2A2A"/>
          </a:solidFill>
          <a:ln w="12700">
            <a:solidFill>
              <a:srgbClr val="8B2A2A">
                <a:alpha val="0"/>
              </a:srgbClr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6314846" y="2762402"/>
            <a:ext cx="5333695" cy="1543507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" name="Shape 9"/>
          <p:cNvSpPr/>
          <p:nvPr/>
        </p:nvSpPr>
        <p:spPr>
          <a:xfrm>
            <a:off x="6314846" y="2762402"/>
            <a:ext cx="47549" cy="1543507"/>
          </a:xfrm>
          <a:prstGeom prst="rect">
            <a:avLst/>
          </a:prstGeom>
          <a:solidFill>
            <a:srgbClr val="8B2A2A"/>
          </a:solidFill>
          <a:ln w="12700">
            <a:solidFill>
              <a:srgbClr val="8B2A2A">
                <a:alpha val="0"/>
              </a:srgbClr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6314846" y="4419295"/>
            <a:ext cx="5333695" cy="1543507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Shape 11"/>
          <p:cNvSpPr/>
          <p:nvPr/>
        </p:nvSpPr>
        <p:spPr>
          <a:xfrm>
            <a:off x="6314846" y="4419295"/>
            <a:ext cx="47549" cy="1543507"/>
          </a:xfrm>
          <a:prstGeom prst="rect">
            <a:avLst/>
          </a:prstGeom>
          <a:solidFill>
            <a:srgbClr val="8B2A2A"/>
          </a:solidFill>
          <a:ln w="12700">
            <a:solidFill>
              <a:srgbClr val="8B2A2A">
                <a:alpha val="0"/>
              </a:srgbClr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6314846" y="6077102"/>
            <a:ext cx="5333695" cy="1543507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Shape 13"/>
          <p:cNvSpPr/>
          <p:nvPr/>
        </p:nvSpPr>
        <p:spPr>
          <a:xfrm>
            <a:off x="6314846" y="6077102"/>
            <a:ext cx="47549" cy="1543507"/>
          </a:xfrm>
          <a:prstGeom prst="rect">
            <a:avLst/>
          </a:prstGeom>
          <a:solidFill>
            <a:srgbClr val="8B2A2A"/>
          </a:solidFill>
          <a:ln w="12700">
            <a:solidFill>
              <a:srgbClr val="8B2A2A">
                <a:alpha val="0"/>
              </a:srgbClr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11811305" y="2762402"/>
            <a:ext cx="5562295" cy="6953098"/>
          </a:xfrm>
          <a:prstGeom prst="rect">
            <a:avLst/>
          </a:prstGeom>
          <a:solidFill>
            <a:srgbClr val="0F2A44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8" name="Image 1" descr="gen-dedup-25a4c081221dd1e0856087c0344c5146.png">    </p:cNvPr>
          <p:cNvPicPr>
            <a:picLocks noChangeAspect="1"/>
          </p:cNvPicPr>
          <p:nvPr/>
        </p:nvPicPr>
        <p:blipFill>
          <a:blip r:embed="rId2"/>
          <a:srcRect l="0" r="0" t="-384" b="-384"/>
          <a:stretch/>
        </p:blipFill>
        <p:spPr>
          <a:xfrm>
            <a:off x="914400" y="2361895"/>
            <a:ext cx="952805" cy="19202"/>
          </a:xfrm>
          <a:prstGeom prst="rect">
            <a:avLst/>
          </a:prstGeom>
        </p:spPr>
      </p:pic>
      <p:pic>
        <p:nvPicPr>
          <p:cNvPr id="19" name="Image 2" descr="gen-dedup-af0d670f9fe49710cf1fc62baffaf58f.png">    </p:cNvPr>
          <p:cNvPicPr>
            <a:picLocks noChangeAspect="1"/>
          </p:cNvPicPr>
          <p:nvPr/>
        </p:nvPicPr>
        <p:blipFill>
          <a:blip r:embed="rId3"/>
          <a:srcRect l="-385" r="-385" t="0" b="0"/>
          <a:stretch/>
        </p:blipFill>
        <p:spPr>
          <a:xfrm>
            <a:off x="12191695" y="3143707"/>
            <a:ext cx="761695" cy="28346"/>
          </a:xfrm>
          <a:prstGeom prst="rect">
            <a:avLst/>
          </a:prstGeom>
        </p:spPr>
      </p:pic>
      <p:pic>
        <p:nvPicPr>
          <p:cNvPr id="20" name="Image 3" descr="gen-dedup-5ff76bce97e5ac0cd2684b39243f23d3.png">    </p:cNvPr>
          <p:cNvPicPr>
            <a:picLocks noChangeAspect="1"/>
          </p:cNvPicPr>
          <p:nvPr/>
        </p:nvPicPr>
        <p:blipFill>
          <a:blip r:embed="rId4"/>
          <a:srcRect l="0" r="0" t="-360" b="-360"/>
          <a:stretch/>
        </p:blipFill>
        <p:spPr>
          <a:xfrm>
            <a:off x="12191695" y="8953805"/>
            <a:ext cx="381305" cy="19202"/>
          </a:xfrm>
          <a:prstGeom prst="rect">
            <a:avLst/>
          </a:prstGeom>
        </p:spPr>
      </p:pic>
      <p:sp>
        <p:nvSpPr>
          <p:cNvPr id="21" name="Text 15"/>
          <p:cNvSpPr txBox="1"/>
          <p:nvPr/>
        </p:nvSpPr>
        <p:spPr>
          <a:xfrm>
            <a:off x="914400" y="571500"/>
            <a:ext cx="8572500" cy="1810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100" b="1" spc="375" kern="0" dirty="0">
                <a:solidFill>
                  <a:srgbClr val="B889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Section III · Tapu (What is Set Apart)</a:t>
            </a:r>
            <a:endParaRPr lang="en-US" sz="1100" dirty="0"/>
          </a:p>
        </p:txBody>
      </p:sp>
      <p:sp>
        <p:nvSpPr>
          <p:cNvPr id="22" name="Text 16"/>
          <p:cNvSpPr txBox="1"/>
          <p:nvPr/>
        </p:nvSpPr>
        <p:spPr>
          <a:xfrm>
            <a:off x="914400" y="914400"/>
            <a:ext cx="15240305" cy="7434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5800" spc="-150" kern="0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What </a:t>
            </a:r>
            <a:pPr algn="l" indent="0" marL="0">
              <a:buNone/>
            </a:pPr>
            <a:r>
              <a:rPr lang="en-US" sz="5800" b="1" i="1" spc="-150" kern="0" dirty="0">
                <a:solidFill>
                  <a:srgbClr val="8B2A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not to do</a:t>
            </a:r>
            <a:pPr algn="l" indent="0" marL="0">
              <a:buNone/>
            </a:pPr>
            <a:r>
              <a:rPr lang="en-US" sz="5800" spc="-150" kern="0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 in Tonga</a:t>
            </a:r>
            <a:endParaRPr lang="en-US" sz="5800" dirty="0"/>
          </a:p>
        </p:txBody>
      </p:sp>
      <p:sp>
        <p:nvSpPr>
          <p:cNvPr id="23" name="Text 17"/>
          <p:cNvSpPr txBox="1"/>
          <p:nvPr/>
        </p:nvSpPr>
        <p:spPr>
          <a:xfrm>
            <a:off x="914400" y="1848002"/>
            <a:ext cx="15240305" cy="2670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i="1" dirty="0">
                <a:solidFill>
                  <a:srgbClr val="5A5A5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Seven boundaries to keep — protecting our witness and honouring what our hosts hold sacred.</a:t>
            </a:r>
            <a:endParaRPr lang="en-US" sz="1600" dirty="0"/>
          </a:p>
        </p:txBody>
      </p:sp>
      <p:sp>
        <p:nvSpPr>
          <p:cNvPr id="24" name="Text 18"/>
          <p:cNvSpPr txBox="1"/>
          <p:nvPr/>
        </p:nvSpPr>
        <p:spPr>
          <a:xfrm>
            <a:off x="1200607" y="2991002"/>
            <a:ext cx="736092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500" dirty="0">
                <a:solidFill>
                  <a:srgbClr val="8B2A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01</a:t>
            </a:r>
            <a:endParaRPr lang="en-US" sz="4500" dirty="0"/>
          </a:p>
        </p:txBody>
      </p:sp>
      <p:sp>
        <p:nvSpPr>
          <p:cNvPr id="25" name="Text 19"/>
          <p:cNvSpPr txBox="1"/>
          <p:nvPr/>
        </p:nvSpPr>
        <p:spPr>
          <a:xfrm>
            <a:off x="2018995" y="2991002"/>
            <a:ext cx="4686300" cy="2953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Don't show public affection.</a:t>
            </a:r>
            <a:endParaRPr lang="en-US" sz="2100" dirty="0"/>
          </a:p>
        </p:txBody>
      </p:sp>
      <p:sp>
        <p:nvSpPr>
          <p:cNvPr id="26" name="Text 20"/>
          <p:cNvSpPr txBox="1"/>
          <p:nvPr/>
        </p:nvSpPr>
        <p:spPr>
          <a:xfrm>
            <a:off x="2018995" y="3360420"/>
            <a:ext cx="40005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Kissing, hugging, or holding hands romantically in public is frowned upon — particularly near villages and churches.</a:t>
            </a:r>
            <a:endParaRPr lang="en-US" sz="1200" dirty="0"/>
          </a:p>
        </p:txBody>
      </p:sp>
      <p:sp>
        <p:nvSpPr>
          <p:cNvPr id="27" name="Text 21"/>
          <p:cNvSpPr txBox="1"/>
          <p:nvPr/>
        </p:nvSpPr>
        <p:spPr>
          <a:xfrm>
            <a:off x="1200607" y="4647895"/>
            <a:ext cx="736092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500" dirty="0">
                <a:solidFill>
                  <a:srgbClr val="8B2A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02</a:t>
            </a:r>
            <a:endParaRPr lang="en-US" sz="4500" dirty="0"/>
          </a:p>
        </p:txBody>
      </p:sp>
      <p:sp>
        <p:nvSpPr>
          <p:cNvPr id="28" name="Text 22"/>
          <p:cNvSpPr txBox="1"/>
          <p:nvPr/>
        </p:nvSpPr>
        <p:spPr>
          <a:xfrm>
            <a:off x="2018995" y="4647895"/>
            <a:ext cx="4686300" cy="2953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Don't wear revealing clothing.</a:t>
            </a:r>
            <a:endParaRPr lang="en-US" sz="2100" dirty="0"/>
          </a:p>
        </p:txBody>
      </p:sp>
      <p:sp>
        <p:nvSpPr>
          <p:cNvPr id="29" name="Text 23"/>
          <p:cNvSpPr txBox="1"/>
          <p:nvPr/>
        </p:nvSpPr>
        <p:spPr>
          <a:xfrm>
            <a:off x="2018995" y="5017313"/>
            <a:ext cx="40005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Avoid shorts, sleeveless tops, or swimwear in villages, churches, and public spaces. Shoulders and knees remain covered.</a:t>
            </a:r>
            <a:endParaRPr lang="en-US" sz="1200" dirty="0"/>
          </a:p>
        </p:txBody>
      </p:sp>
      <p:sp>
        <p:nvSpPr>
          <p:cNvPr id="30" name="Text 24"/>
          <p:cNvSpPr txBox="1"/>
          <p:nvPr/>
        </p:nvSpPr>
        <p:spPr>
          <a:xfrm>
            <a:off x="1200607" y="6305702"/>
            <a:ext cx="736092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500" dirty="0">
                <a:solidFill>
                  <a:srgbClr val="8B2A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03</a:t>
            </a:r>
            <a:endParaRPr lang="en-US" sz="4500" dirty="0"/>
          </a:p>
        </p:txBody>
      </p:sp>
      <p:sp>
        <p:nvSpPr>
          <p:cNvPr id="31" name="Text 25"/>
          <p:cNvSpPr txBox="1"/>
          <p:nvPr/>
        </p:nvSpPr>
        <p:spPr>
          <a:xfrm>
            <a:off x="2018995" y="6305702"/>
            <a:ext cx="4686300" cy="2953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Don't boast or flaunt wealth.</a:t>
            </a:r>
            <a:endParaRPr lang="en-US" sz="2100" dirty="0"/>
          </a:p>
        </p:txBody>
      </p:sp>
      <p:sp>
        <p:nvSpPr>
          <p:cNvPr id="32" name="Text 26"/>
          <p:cNvSpPr txBox="1"/>
          <p:nvPr/>
        </p:nvSpPr>
        <p:spPr>
          <a:xfrm>
            <a:off x="2018995" y="6675120"/>
            <a:ext cx="40005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Tongans value </a:t>
            </a:r>
            <a:pPr algn="l" indent="0" marL="0">
              <a:buNone/>
            </a:pPr>
            <a:r>
              <a:rPr lang="en-US" sz="1200" i="1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loto tō</a:t>
            </a:r>
            <a:pPr algn="l" indent="0" marL="0">
              <a:buNone/>
            </a:pPr>
            <a:r>
              <a:rPr lang="en-US" sz="12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 (humility) — even the king is expected to be humble. Understatement is a virtue.</a:t>
            </a:r>
            <a:endParaRPr lang="en-US" sz="1200" dirty="0"/>
          </a:p>
        </p:txBody>
      </p:sp>
      <p:sp>
        <p:nvSpPr>
          <p:cNvPr id="33" name="Text 27"/>
          <p:cNvSpPr txBox="1"/>
          <p:nvPr/>
        </p:nvSpPr>
        <p:spPr>
          <a:xfrm>
            <a:off x="1200607" y="7962595"/>
            <a:ext cx="736092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500" dirty="0">
                <a:solidFill>
                  <a:srgbClr val="8B2A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04</a:t>
            </a:r>
            <a:endParaRPr lang="en-US" sz="4500" dirty="0"/>
          </a:p>
        </p:txBody>
      </p:sp>
      <p:sp>
        <p:nvSpPr>
          <p:cNvPr id="34" name="Text 28"/>
          <p:cNvSpPr txBox="1"/>
          <p:nvPr/>
        </p:nvSpPr>
        <p:spPr>
          <a:xfrm>
            <a:off x="2018995" y="7962595"/>
            <a:ext cx="4413809" cy="2953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Don't gossip or speak ill.</a:t>
            </a:r>
            <a:endParaRPr lang="en-US" sz="2100" dirty="0"/>
          </a:p>
        </p:txBody>
      </p:sp>
      <p:sp>
        <p:nvSpPr>
          <p:cNvPr id="35" name="Text 29"/>
          <p:cNvSpPr txBox="1"/>
          <p:nvPr/>
        </p:nvSpPr>
        <p:spPr>
          <a:xfrm>
            <a:off x="2018995" y="8332013"/>
            <a:ext cx="40005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Raise concerns to the person directly and respectfully. Talking about someone behind their back is profoundly disrespectful.</a:t>
            </a:r>
            <a:endParaRPr lang="en-US" sz="1200" dirty="0"/>
          </a:p>
        </p:txBody>
      </p:sp>
      <p:sp>
        <p:nvSpPr>
          <p:cNvPr id="36" name="Text 30"/>
          <p:cNvSpPr txBox="1"/>
          <p:nvPr/>
        </p:nvSpPr>
        <p:spPr>
          <a:xfrm>
            <a:off x="6601054" y="2991002"/>
            <a:ext cx="736092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500" dirty="0">
                <a:solidFill>
                  <a:srgbClr val="8B2A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05</a:t>
            </a:r>
            <a:endParaRPr lang="en-US" sz="4500" dirty="0"/>
          </a:p>
        </p:txBody>
      </p:sp>
      <p:sp>
        <p:nvSpPr>
          <p:cNvPr id="37" name="Text 31"/>
          <p:cNvSpPr txBox="1"/>
          <p:nvPr/>
        </p:nvSpPr>
        <p:spPr>
          <a:xfrm>
            <a:off x="7420356" y="2991002"/>
            <a:ext cx="4686300" cy="2953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Don't photograph without asking.</a:t>
            </a:r>
            <a:endParaRPr lang="en-US" sz="2100" dirty="0"/>
          </a:p>
        </p:txBody>
      </p:sp>
      <p:sp>
        <p:nvSpPr>
          <p:cNvPr id="38" name="Text 32"/>
          <p:cNvSpPr txBox="1"/>
          <p:nvPr/>
        </p:nvSpPr>
        <p:spPr>
          <a:xfrm>
            <a:off x="7420356" y="3360420"/>
            <a:ext cx="40005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Always seek permission before photographing people, ceremonies, church interiors, or sacred sites. Consent is courtesy.</a:t>
            </a:r>
            <a:endParaRPr lang="en-US" sz="1200" dirty="0"/>
          </a:p>
        </p:txBody>
      </p:sp>
      <p:sp>
        <p:nvSpPr>
          <p:cNvPr id="39" name="Text 33"/>
          <p:cNvSpPr txBox="1"/>
          <p:nvPr/>
        </p:nvSpPr>
        <p:spPr>
          <a:xfrm>
            <a:off x="6601054" y="4647895"/>
            <a:ext cx="736092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500" dirty="0">
                <a:solidFill>
                  <a:srgbClr val="8B2A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06</a:t>
            </a:r>
            <a:endParaRPr lang="en-US" sz="4500" dirty="0"/>
          </a:p>
        </p:txBody>
      </p:sp>
      <p:sp>
        <p:nvSpPr>
          <p:cNvPr id="40" name="Text 34"/>
          <p:cNvSpPr txBox="1"/>
          <p:nvPr/>
        </p:nvSpPr>
        <p:spPr>
          <a:xfrm>
            <a:off x="7420356" y="4647895"/>
            <a:ext cx="4686300" cy="2953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Don't ask for work on Sundays.</a:t>
            </a:r>
            <a:endParaRPr lang="en-US" sz="2100" dirty="0"/>
          </a:p>
        </p:txBody>
      </p:sp>
      <p:sp>
        <p:nvSpPr>
          <p:cNvPr id="41" name="Text 35"/>
          <p:cNvSpPr txBox="1"/>
          <p:nvPr/>
        </p:nvSpPr>
        <p:spPr>
          <a:xfrm>
            <a:off x="7420356" y="5017313"/>
            <a:ext cx="40005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The Sabbath is reserved for rest and worship. Do not request tasks, transport, or services — plan ahead on Saturday.</a:t>
            </a:r>
            <a:endParaRPr lang="en-US" sz="1200" dirty="0"/>
          </a:p>
        </p:txBody>
      </p:sp>
      <p:sp>
        <p:nvSpPr>
          <p:cNvPr id="42" name="Text 36"/>
          <p:cNvSpPr txBox="1"/>
          <p:nvPr/>
        </p:nvSpPr>
        <p:spPr>
          <a:xfrm>
            <a:off x="6601054" y="6305702"/>
            <a:ext cx="736092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500" dirty="0">
                <a:solidFill>
                  <a:srgbClr val="8B2A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07</a:t>
            </a:r>
            <a:endParaRPr lang="en-US" sz="4500" dirty="0"/>
          </a:p>
        </p:txBody>
      </p:sp>
      <p:sp>
        <p:nvSpPr>
          <p:cNvPr id="43" name="Text 37"/>
          <p:cNvSpPr txBox="1"/>
          <p:nvPr/>
        </p:nvSpPr>
        <p:spPr>
          <a:xfrm>
            <a:off x="7420356" y="6305702"/>
            <a:ext cx="4686300" cy="2953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Don't homogenise the Pacific.</a:t>
            </a:r>
            <a:endParaRPr lang="en-US" sz="2100" dirty="0"/>
          </a:p>
        </p:txBody>
      </p:sp>
      <p:sp>
        <p:nvSpPr>
          <p:cNvPr id="44" name="Text 38"/>
          <p:cNvSpPr txBox="1"/>
          <p:nvPr/>
        </p:nvSpPr>
        <p:spPr>
          <a:xfrm>
            <a:off x="7420356" y="6675120"/>
            <a:ext cx="40005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Polynesia, Melanesia, and Micronesia are distinct. Tonga is not Fiji, Samoa, or "the islands" — each nation is its own.</a:t>
            </a:r>
            <a:endParaRPr lang="en-US" sz="1200" dirty="0"/>
          </a:p>
        </p:txBody>
      </p:sp>
      <p:sp>
        <p:nvSpPr>
          <p:cNvPr id="45" name="Text 39"/>
          <p:cNvSpPr txBox="1"/>
          <p:nvPr/>
        </p:nvSpPr>
        <p:spPr>
          <a:xfrm>
            <a:off x="6314846" y="7962595"/>
            <a:ext cx="5972861" cy="2953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i="1" dirty="0">
                <a:solidFill>
                  <a:srgbClr val="8A7A5C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"Where humility ends, the Tongan way begins to be forgotten."</a:t>
            </a:r>
            <a:endParaRPr lang="en-US" sz="1600" dirty="0"/>
          </a:p>
        </p:txBody>
      </p:sp>
      <p:sp>
        <p:nvSpPr>
          <p:cNvPr id="46" name="Text 40"/>
          <p:cNvSpPr txBox="1"/>
          <p:nvPr/>
        </p:nvSpPr>
        <p:spPr>
          <a:xfrm>
            <a:off x="6314846" y="8370418"/>
            <a:ext cx="5287061" cy="1435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900" spc="150" kern="0" dirty="0">
                <a:solidFill>
                  <a:srgbClr val="B889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— A Tongan Proverb</a:t>
            </a:r>
            <a:endParaRPr lang="en-US" sz="900" dirty="0"/>
          </a:p>
        </p:txBody>
      </p:sp>
      <p:sp>
        <p:nvSpPr>
          <p:cNvPr id="47" name="Text 41"/>
          <p:cNvSpPr txBox="1"/>
          <p:nvPr/>
        </p:nvSpPr>
        <p:spPr>
          <a:xfrm>
            <a:off x="12191695" y="3333902"/>
            <a:ext cx="4800600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D4A94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 Special Note</a:t>
            </a:r>
            <a:endParaRPr lang="en-US" sz="900" dirty="0"/>
          </a:p>
        </p:txBody>
      </p:sp>
      <p:sp>
        <p:nvSpPr>
          <p:cNvPr id="48" name="Text 42"/>
          <p:cNvSpPr txBox="1"/>
          <p:nvPr/>
        </p:nvSpPr>
        <p:spPr>
          <a:xfrm>
            <a:off x="12191695" y="3619195"/>
            <a:ext cx="4800600" cy="44805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3100" i="1" dirty="0">
                <a:solidFill>
                  <a:srgbClr val="FFFFF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On the Sabbath.</a:t>
            </a:r>
            <a:endParaRPr lang="en-US" sz="3100" dirty="0"/>
          </a:p>
        </p:txBody>
      </p:sp>
      <p:sp>
        <p:nvSpPr>
          <p:cNvPr id="49" name="Text 43"/>
          <p:cNvSpPr txBox="1"/>
          <p:nvPr/>
        </p:nvSpPr>
        <p:spPr>
          <a:xfrm>
            <a:off x="12191695" y="4858207"/>
            <a:ext cx="480060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EFE3C7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Tonga's constitution declares the Sabbath sacred. Sunday is for worship, family, and rest — a rhythm the whole nation keeps together.</a:t>
            </a:r>
            <a:endParaRPr lang="en-US" sz="1500" dirty="0"/>
          </a:p>
        </p:txBody>
      </p:sp>
      <p:sp>
        <p:nvSpPr>
          <p:cNvPr id="50" name="Text 44"/>
          <p:cNvSpPr txBox="1"/>
          <p:nvPr/>
        </p:nvSpPr>
        <p:spPr>
          <a:xfrm>
            <a:off x="12191695" y="5934456"/>
            <a:ext cx="480060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EFE3C7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Nearly all shops, tours, and public transport stop. No trading, swimming, exercising, or loud music.</a:t>
            </a:r>
            <a:endParaRPr lang="en-US" sz="1500" dirty="0"/>
          </a:p>
        </p:txBody>
      </p:sp>
      <p:sp>
        <p:nvSpPr>
          <p:cNvPr id="51" name="Text 45"/>
          <p:cNvSpPr txBox="1"/>
          <p:nvPr/>
        </p:nvSpPr>
        <p:spPr>
          <a:xfrm>
            <a:off x="12191695" y="6715354"/>
            <a:ext cx="4800600" cy="11814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EFE3C7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As Anglican delegates, join a local congregation, dress in your Sunday best, and honour the quiet. It will be one of the most moving experiences of our time in the Kingdom.</a:t>
            </a:r>
            <a:endParaRPr lang="en-US" sz="1500" dirty="0"/>
          </a:p>
        </p:txBody>
      </p:sp>
      <p:sp>
        <p:nvSpPr>
          <p:cNvPr id="52" name="Text 46"/>
          <p:cNvSpPr txBox="1"/>
          <p:nvPr/>
        </p:nvSpPr>
        <p:spPr>
          <a:xfrm>
            <a:off x="12191695" y="9096451"/>
            <a:ext cx="4800600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B889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"The Sabbath Day shall be sacred in Tonga forever." — Constitution of Tonga</a:t>
            </a:r>
            <a:endParaRPr lang="en-US" sz="1100" dirty="0"/>
          </a:p>
        </p:txBody>
      </p:sp>
      <p:sp>
        <p:nvSpPr>
          <p:cNvPr id="53" name="Text 47"/>
          <p:cNvSpPr txBox="1"/>
          <p:nvPr/>
        </p:nvSpPr>
        <p:spPr>
          <a:xfrm>
            <a:off x="914400" y="9858146"/>
            <a:ext cx="9525305" cy="1719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000" spc="225" kern="0" dirty="0">
                <a:solidFill>
                  <a:srgbClr val="8A7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67th GSTHW · Nuku'alofa 2026 · Delegate Cultural Guide</a:t>
            </a:r>
            <a:endParaRPr lang="en-US" sz="1000" dirty="0"/>
          </a:p>
        </p:txBody>
      </p:sp>
      <p:sp>
        <p:nvSpPr>
          <p:cNvPr id="54" name="Text 48"/>
          <p:cNvSpPr txBox="1"/>
          <p:nvPr/>
        </p:nvSpPr>
        <p:spPr>
          <a:xfrm>
            <a:off x="17145000" y="9858146"/>
            <a:ext cx="762610" cy="1719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000" spc="225" kern="0" dirty="0">
                <a:solidFill>
                  <a:srgbClr val="8A7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03 / 04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0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gen-dedup-5cf33b5f103e078e34ce3261230c2f12.png">    </p:cNvPr>
          <p:cNvPicPr>
            <a:picLocks noChangeAspect="1"/>
          </p:cNvPicPr>
          <p:nvPr/>
        </p:nvPicPr>
        <p:blipFill>
          <a:blip r:embed="rId1"/>
          <a:srcRect l="0" r="0" t="-400" b="-400"/>
          <a:stretch/>
        </p:blipFill>
        <p:spPr>
          <a:xfrm>
            <a:off x="0" y="0"/>
            <a:ext cx="18288000" cy="57607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914400" y="3429000"/>
            <a:ext cx="4038905" cy="5905195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181905" y="3429000"/>
            <a:ext cx="4038905" cy="5905195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9448495" y="3429000"/>
            <a:ext cx="4038905" cy="5905195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13716000" y="3429000"/>
            <a:ext cx="4038905" cy="5905195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7" name="Image 1" descr="gen-dedup-c9b6a77fe8b3d7451fcb794f022576f2.png">    </p:cNvPr>
          <p:cNvPicPr>
            <a:picLocks noChangeAspect="1"/>
          </p:cNvPicPr>
          <p:nvPr/>
        </p:nvPicPr>
        <p:blipFill>
          <a:blip r:embed="rId2"/>
          <a:srcRect l="0" r="0" t="-400" b="-400"/>
          <a:stretch/>
        </p:blipFill>
        <p:spPr>
          <a:xfrm>
            <a:off x="914400" y="2857500"/>
            <a:ext cx="1143000" cy="19202"/>
          </a:xfrm>
          <a:prstGeom prst="rect">
            <a:avLst/>
          </a:prstGeom>
        </p:spPr>
      </p:pic>
      <p:pic>
        <p:nvPicPr>
          <p:cNvPr id="8" name="Image 2" descr="gen-dedup-e723899a8a377d5551bfd514f809639d.png">    </p:cNvPr>
          <p:cNvPicPr>
            <a:picLocks noChangeAspect="1"/>
          </p:cNvPicPr>
          <p:nvPr/>
        </p:nvPicPr>
        <p:blipFill>
          <a:blip r:embed="rId3"/>
          <a:srcRect l="-205" r="-205" t="0" b="0"/>
          <a:stretch/>
        </p:blipFill>
        <p:spPr>
          <a:xfrm>
            <a:off x="914400" y="3429000"/>
            <a:ext cx="4038905" cy="75895"/>
          </a:xfrm>
          <a:prstGeom prst="rect">
            <a:avLst/>
          </a:prstGeom>
        </p:spPr>
      </p:pic>
      <p:pic>
        <p:nvPicPr>
          <p:cNvPr id="9" name="Image 3" descr="gen-dedup-15a670b7b90fbbb357825e61d6bbe4e9.png">    </p:cNvPr>
          <p:cNvPicPr>
            <a:picLocks noChangeAspect="1"/>
          </p:cNvPicPr>
          <p:nvPr/>
        </p:nvPicPr>
        <p:blipFill>
          <a:blip r:embed="rId4"/>
          <a:srcRect l="-205" r="-205" t="0" b="0"/>
          <a:stretch/>
        </p:blipFill>
        <p:spPr>
          <a:xfrm>
            <a:off x="5181905" y="3429000"/>
            <a:ext cx="4038905" cy="75895"/>
          </a:xfrm>
          <a:prstGeom prst="rect">
            <a:avLst/>
          </a:prstGeom>
        </p:spPr>
      </p:pic>
      <p:pic>
        <p:nvPicPr>
          <p:cNvPr id="10" name="Image 4" descr="gen-dedup-5d3a0b60a3d12638659183bed69b3265.png">    </p:cNvPr>
          <p:cNvPicPr>
            <a:picLocks noChangeAspect="1"/>
          </p:cNvPicPr>
          <p:nvPr/>
        </p:nvPicPr>
        <p:blipFill>
          <a:blip r:embed="rId5"/>
          <a:srcRect l="-205" r="-205" t="0" b="0"/>
          <a:stretch/>
        </p:blipFill>
        <p:spPr>
          <a:xfrm>
            <a:off x="9448495" y="3429000"/>
            <a:ext cx="4038905" cy="75895"/>
          </a:xfrm>
          <a:prstGeom prst="rect">
            <a:avLst/>
          </a:prstGeom>
        </p:spPr>
      </p:pic>
      <p:pic>
        <p:nvPicPr>
          <p:cNvPr id="11" name="Image 5" descr="gen-dedup-432318b4a4e1ef61d17b8b8090a36063.png">    </p:cNvPr>
          <p:cNvPicPr>
            <a:picLocks noChangeAspect="1"/>
          </p:cNvPicPr>
          <p:nvPr/>
        </p:nvPicPr>
        <p:blipFill>
          <a:blip r:embed="rId6"/>
          <a:srcRect l="-205" r="-205" t="0" b="0"/>
          <a:stretch/>
        </p:blipFill>
        <p:spPr>
          <a:xfrm>
            <a:off x="13716000" y="3429000"/>
            <a:ext cx="4038905" cy="75895"/>
          </a:xfrm>
          <a:prstGeom prst="rect">
            <a:avLst/>
          </a:prstGeom>
        </p:spPr>
      </p:pic>
      <p:pic>
        <p:nvPicPr>
          <p:cNvPr id="12" name="Image 6" descr="gen-dedup-3a5471d056d34b7ecd4a0a9cba916416.png">    </p:cNvPr>
          <p:cNvPicPr>
            <a:picLocks noChangeAspect="1"/>
          </p:cNvPicPr>
          <p:nvPr/>
        </p:nvPicPr>
        <p:blipFill>
          <a:blip r:embed="rId7"/>
          <a:srcRect l="0" r="0" t="-400" b="-400"/>
          <a:stretch/>
        </p:blipFill>
        <p:spPr>
          <a:xfrm>
            <a:off x="914400" y="9715500"/>
            <a:ext cx="571500" cy="19202"/>
          </a:xfrm>
          <a:prstGeom prst="rect">
            <a:avLst/>
          </a:prstGeom>
        </p:spPr>
      </p:pic>
      <p:sp>
        <p:nvSpPr>
          <p:cNvPr id="13" name="Text 4"/>
          <p:cNvSpPr txBox="1"/>
          <p:nvPr/>
        </p:nvSpPr>
        <p:spPr>
          <a:xfrm>
            <a:off x="914400" y="666598"/>
            <a:ext cx="11430000" cy="1810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200" b="1" spc="375" kern="0" dirty="0">
                <a:solidFill>
                  <a:srgbClr val="B889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Section IV · Kavei Koula — The Four Golden Pillars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914400" y="1047902"/>
            <a:ext cx="16193110" cy="8385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600" spc="-150" kern="0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Four </a:t>
            </a:r>
            <a:pPr algn="l" indent="0" marL="0">
              <a:buNone/>
            </a:pPr>
            <a:r>
              <a:rPr lang="en-US" sz="6600" b="1" i="1" spc="-150" kern="0" dirty="0">
                <a:solidFill>
                  <a:srgbClr val="B8893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golden rules</a:t>
            </a:r>
            <a:pPr algn="l" indent="0" marL="0">
              <a:buNone/>
            </a:pPr>
            <a:r>
              <a:rPr lang="en-US" sz="6600" spc="-150" kern="0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 for any Tongan.</a:t>
            </a:r>
            <a:endParaRPr lang="en-US" sz="6600" dirty="0"/>
          </a:p>
        </p:txBody>
      </p:sp>
      <p:sp>
        <p:nvSpPr>
          <p:cNvPr id="15" name="Text 6"/>
          <p:cNvSpPr txBox="1"/>
          <p:nvPr/>
        </p:nvSpPr>
        <p:spPr>
          <a:xfrm>
            <a:off x="914400" y="2143354"/>
            <a:ext cx="16193110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5A5A5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The values that shape </a:t>
            </a:r>
            <a:pPr algn="l" indent="0" marL="0">
              <a:buNone/>
            </a:pPr>
            <a:r>
              <a:rPr lang="en-US" sz="1800" i="1" dirty="0">
                <a:solidFill>
                  <a:srgbClr val="5A5A5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Anga Fakatonga</a:t>
            </a:r>
            <a:pPr algn="l" indent="0" marL="0">
              <a:buNone/>
            </a:pPr>
            <a:r>
              <a:rPr lang="en-US" sz="1800" i="1" dirty="0">
                <a:solidFill>
                  <a:srgbClr val="5A5A5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 — the Tongan way of being — and echo the virtues of the Church.</a:t>
            </a:r>
            <a:endParaRPr lang="en-US" sz="1800" dirty="0"/>
          </a:p>
        </p:txBody>
      </p:sp>
      <p:sp>
        <p:nvSpPr>
          <p:cNvPr id="16" name="Text 7"/>
          <p:cNvSpPr txBox="1"/>
          <p:nvPr/>
        </p:nvSpPr>
        <p:spPr>
          <a:xfrm>
            <a:off x="1238098" y="3810305"/>
            <a:ext cx="3391510" cy="8385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600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</a:t>
            </a:r>
            <a:endParaRPr lang="en-US" sz="6600" dirty="0"/>
          </a:p>
        </p:txBody>
      </p:sp>
      <p:sp>
        <p:nvSpPr>
          <p:cNvPr id="17" name="Text 8"/>
          <p:cNvSpPr txBox="1"/>
          <p:nvPr/>
        </p:nvSpPr>
        <p:spPr>
          <a:xfrm>
            <a:off x="1238098" y="4876495"/>
            <a:ext cx="3391510" cy="1810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8A7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Faka'apa'apa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1238098" y="5152644"/>
            <a:ext cx="3391510" cy="5239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3900" b="1" i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Respect</a:t>
            </a:r>
            <a:endParaRPr lang="en-US" sz="3900" dirty="0"/>
          </a:p>
        </p:txBody>
      </p:sp>
      <p:pic>
        <p:nvPicPr>
          <p:cNvPr id="19" name="Image 7" descr="gen-dedup-143d69bc4080e16d7e1b436600e2619f.png">    </p:cNvPr>
          <p:cNvPicPr>
            <a:picLocks noChangeAspect="1"/>
          </p:cNvPicPr>
          <p:nvPr/>
        </p:nvPicPr>
        <p:blipFill>
          <a:blip r:embed="rId8"/>
          <a:srcRect l="0" r="0" t="-400" b="-400"/>
          <a:stretch/>
        </p:blipFill>
        <p:spPr>
          <a:xfrm>
            <a:off x="1238098" y="5863133"/>
            <a:ext cx="457200" cy="19202"/>
          </a:xfrm>
          <a:prstGeom prst="rect">
            <a:avLst/>
          </a:prstGeom>
        </p:spPr>
      </p:pic>
      <p:sp>
        <p:nvSpPr>
          <p:cNvPr id="20" name="Text 10"/>
          <p:cNvSpPr txBox="1"/>
          <p:nvPr/>
        </p:nvSpPr>
        <p:spPr>
          <a:xfrm>
            <a:off x="1238098" y="6073445"/>
            <a:ext cx="3391510" cy="11814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The foundation of Tongan life. Respect is given first — to God, the monarch, clergy, elders, and one another — and returned in kind.</a:t>
            </a:r>
            <a:endParaRPr lang="en-US" sz="1500" dirty="0"/>
          </a:p>
        </p:txBody>
      </p:sp>
      <p:sp>
        <p:nvSpPr>
          <p:cNvPr id="21" name="Text 11"/>
          <p:cNvSpPr txBox="1"/>
          <p:nvPr/>
        </p:nvSpPr>
        <p:spPr>
          <a:xfrm>
            <a:off x="5505602" y="3810305"/>
            <a:ext cx="3391510" cy="8385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600" dirty="0">
                <a:solidFill>
                  <a:srgbClr val="B8893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II</a:t>
            </a:r>
            <a:endParaRPr lang="en-US" sz="6600" dirty="0"/>
          </a:p>
        </p:txBody>
      </p:sp>
      <p:sp>
        <p:nvSpPr>
          <p:cNvPr id="22" name="Text 12"/>
          <p:cNvSpPr txBox="1"/>
          <p:nvPr/>
        </p:nvSpPr>
        <p:spPr>
          <a:xfrm>
            <a:off x="5505602" y="4876495"/>
            <a:ext cx="3391510" cy="1810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8A7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Loto Tō</a:t>
            </a:r>
            <a:endParaRPr lang="en-US" sz="1100" dirty="0"/>
          </a:p>
        </p:txBody>
      </p:sp>
      <p:sp>
        <p:nvSpPr>
          <p:cNvPr id="23" name="Text 13"/>
          <p:cNvSpPr txBox="1"/>
          <p:nvPr/>
        </p:nvSpPr>
        <p:spPr>
          <a:xfrm>
            <a:off x="5505602" y="5152644"/>
            <a:ext cx="3391510" cy="5239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3900" b="1" i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Humility</a:t>
            </a:r>
            <a:endParaRPr lang="en-US" sz="3900" dirty="0"/>
          </a:p>
        </p:txBody>
      </p:sp>
      <p:pic>
        <p:nvPicPr>
          <p:cNvPr id="24" name="Image 8" descr="gen-dedup-143d69bc4080e16d7e1b436600e2619f.png">    </p:cNvPr>
          <p:cNvPicPr>
            <a:picLocks noChangeAspect="1"/>
          </p:cNvPicPr>
          <p:nvPr/>
        </p:nvPicPr>
        <p:blipFill>
          <a:blip r:embed="rId9"/>
          <a:srcRect l="0" r="0" t="-400" b="-400"/>
          <a:stretch/>
        </p:blipFill>
        <p:spPr>
          <a:xfrm>
            <a:off x="5505602" y="5863133"/>
            <a:ext cx="457200" cy="19202"/>
          </a:xfrm>
          <a:prstGeom prst="rect">
            <a:avLst/>
          </a:prstGeom>
        </p:spPr>
      </p:pic>
      <p:sp>
        <p:nvSpPr>
          <p:cNvPr id="25" name="Text 14"/>
          <p:cNvSpPr txBox="1"/>
          <p:nvPr/>
        </p:nvSpPr>
        <p:spPr>
          <a:xfrm>
            <a:off x="5505602" y="6073445"/>
            <a:ext cx="3391510" cy="11814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A humble spirit that lowers itself in service. Speak softly, listen first, and let one's actions speak louder than one's words.</a:t>
            </a:r>
            <a:endParaRPr lang="en-US" sz="1500" dirty="0"/>
          </a:p>
        </p:txBody>
      </p:sp>
      <p:sp>
        <p:nvSpPr>
          <p:cNvPr id="26" name="Text 15"/>
          <p:cNvSpPr txBox="1"/>
          <p:nvPr/>
        </p:nvSpPr>
        <p:spPr>
          <a:xfrm>
            <a:off x="9773107" y="3810305"/>
            <a:ext cx="3391510" cy="8385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600" dirty="0">
                <a:solidFill>
                  <a:srgbClr val="2E5F3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III</a:t>
            </a:r>
            <a:endParaRPr lang="en-US" sz="6600" dirty="0"/>
          </a:p>
        </p:txBody>
      </p:sp>
      <p:sp>
        <p:nvSpPr>
          <p:cNvPr id="27" name="Text 16"/>
          <p:cNvSpPr txBox="1"/>
          <p:nvPr/>
        </p:nvSpPr>
        <p:spPr>
          <a:xfrm>
            <a:off x="9773107" y="4876495"/>
            <a:ext cx="3391510" cy="1810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8A7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Tauhi Vā</a:t>
            </a:r>
            <a:endParaRPr lang="en-US" sz="1100" dirty="0"/>
          </a:p>
        </p:txBody>
      </p:sp>
      <p:sp>
        <p:nvSpPr>
          <p:cNvPr id="28" name="Text 17"/>
          <p:cNvSpPr txBox="1"/>
          <p:nvPr/>
        </p:nvSpPr>
        <p:spPr>
          <a:xfrm>
            <a:off x="9773107" y="5152644"/>
            <a:ext cx="4183380" cy="5239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3900" b="1" i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Relationships</a:t>
            </a:r>
            <a:endParaRPr lang="en-US" sz="3900" dirty="0"/>
          </a:p>
        </p:txBody>
      </p:sp>
      <p:pic>
        <p:nvPicPr>
          <p:cNvPr id="29" name="Image 9" descr="gen-dedup-143d69bc4080e16d7e1b436600e2619f.png">    </p:cNvPr>
          <p:cNvPicPr>
            <a:picLocks noChangeAspect="1"/>
          </p:cNvPicPr>
          <p:nvPr/>
        </p:nvPicPr>
        <p:blipFill>
          <a:blip r:embed="rId10"/>
          <a:srcRect l="0" r="0" t="-400" b="-400"/>
          <a:stretch/>
        </p:blipFill>
        <p:spPr>
          <a:xfrm>
            <a:off x="9773107" y="5863133"/>
            <a:ext cx="457200" cy="19202"/>
          </a:xfrm>
          <a:prstGeom prst="rect">
            <a:avLst/>
          </a:prstGeom>
        </p:spPr>
      </p:pic>
      <p:sp>
        <p:nvSpPr>
          <p:cNvPr id="30" name="Text 18"/>
          <p:cNvSpPr txBox="1"/>
          <p:nvPr/>
        </p:nvSpPr>
        <p:spPr>
          <a:xfrm>
            <a:off x="9773107" y="6073445"/>
            <a:ext cx="3391510" cy="11814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Tending the sacred space between people. Relationships are nurtured continually — through presence, shared meals, gifts, and words of care.</a:t>
            </a:r>
            <a:endParaRPr lang="en-US" sz="1500" dirty="0"/>
          </a:p>
        </p:txBody>
      </p:sp>
      <p:sp>
        <p:nvSpPr>
          <p:cNvPr id="31" name="Text 19"/>
          <p:cNvSpPr txBox="1"/>
          <p:nvPr/>
        </p:nvSpPr>
        <p:spPr>
          <a:xfrm>
            <a:off x="14039698" y="3810305"/>
            <a:ext cx="3391510" cy="8385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600" dirty="0">
                <a:solidFill>
                  <a:srgbClr val="8B2A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IV</a:t>
            </a:r>
            <a:endParaRPr lang="en-US" sz="6600" dirty="0"/>
          </a:p>
        </p:txBody>
      </p:sp>
      <p:sp>
        <p:nvSpPr>
          <p:cNvPr id="32" name="Text 20"/>
          <p:cNvSpPr txBox="1"/>
          <p:nvPr/>
        </p:nvSpPr>
        <p:spPr>
          <a:xfrm>
            <a:off x="14039698" y="4876495"/>
            <a:ext cx="3391510" cy="1810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8A7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Mamahi'i Me'a</a:t>
            </a:r>
            <a:endParaRPr lang="en-US" sz="1100" dirty="0"/>
          </a:p>
        </p:txBody>
      </p:sp>
      <p:sp>
        <p:nvSpPr>
          <p:cNvPr id="33" name="Text 21"/>
          <p:cNvSpPr txBox="1"/>
          <p:nvPr/>
        </p:nvSpPr>
        <p:spPr>
          <a:xfrm>
            <a:off x="14039698" y="5152644"/>
            <a:ext cx="3391510" cy="5239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3900" b="1" i="1" dirty="0">
                <a:solidFill>
                  <a:srgbClr val="0F2A4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Loyalty</a:t>
            </a:r>
            <a:endParaRPr lang="en-US" sz="3900" dirty="0"/>
          </a:p>
        </p:txBody>
      </p:sp>
      <p:pic>
        <p:nvPicPr>
          <p:cNvPr id="34" name="Image 10" descr="gen-dedup-143d69bc4080e16d7e1b436600e2619f.png">    </p:cNvPr>
          <p:cNvPicPr>
            <a:picLocks noChangeAspect="1"/>
          </p:cNvPicPr>
          <p:nvPr/>
        </p:nvPicPr>
        <p:blipFill>
          <a:blip r:embed="rId11"/>
          <a:srcRect l="0" r="0" t="-400" b="-400"/>
          <a:stretch/>
        </p:blipFill>
        <p:spPr>
          <a:xfrm>
            <a:off x="14039698" y="5863133"/>
            <a:ext cx="457200" cy="19202"/>
          </a:xfrm>
          <a:prstGeom prst="rect">
            <a:avLst/>
          </a:prstGeom>
        </p:spPr>
      </p:pic>
      <p:sp>
        <p:nvSpPr>
          <p:cNvPr id="35" name="Text 22"/>
          <p:cNvSpPr txBox="1"/>
          <p:nvPr/>
        </p:nvSpPr>
        <p:spPr>
          <a:xfrm>
            <a:off x="14039698" y="6073445"/>
            <a:ext cx="3391510" cy="11814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Passionate commitment to family, faith, and duty (</a:t>
            </a:r>
            <a:pPr algn="l" indent="0" marL="0">
              <a:buNone/>
            </a:pPr>
            <a:r>
              <a:rPr lang="en-US" sz="1500" i="1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fatongia</a:t>
            </a:r>
            <a:pPr algn="l" indent="0" marL="0">
              <a:buNone/>
            </a:pPr>
            <a:r>
              <a:rPr lang="en-US" sz="1500" dirty="0">
                <a:solidFill>
                  <a:srgbClr val="3A3A3A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). What one belongs to, one carries with pride and perseverance.</a:t>
            </a:r>
            <a:endParaRPr lang="en-US" sz="1500" dirty="0"/>
          </a:p>
        </p:txBody>
      </p:sp>
      <p:sp>
        <p:nvSpPr>
          <p:cNvPr id="36" name="Text 23"/>
          <p:cNvSpPr txBox="1"/>
          <p:nvPr/>
        </p:nvSpPr>
        <p:spPr>
          <a:xfrm>
            <a:off x="914400" y="9858146"/>
            <a:ext cx="11430000" cy="1719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000" spc="225" kern="0" dirty="0">
                <a:solidFill>
                  <a:srgbClr val="8A7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67th GSTHW · Nuku'alofa 2026 · Delegate Cultural Guide</a:t>
            </a:r>
            <a:endParaRPr lang="en-US" sz="1000" dirty="0"/>
          </a:p>
        </p:txBody>
      </p:sp>
      <p:sp>
        <p:nvSpPr>
          <p:cNvPr id="37" name="Text 24"/>
          <p:cNvSpPr txBox="1"/>
          <p:nvPr/>
        </p:nvSpPr>
        <p:spPr>
          <a:xfrm>
            <a:off x="17145000" y="9858146"/>
            <a:ext cx="762610" cy="1719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000" spc="225" kern="0" dirty="0">
                <a:solidFill>
                  <a:srgbClr val="8A7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04 / 04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Visual Extract to PPTX Converter</cp:lastModifiedBy>
  <cp:revision>1</cp:revision>
  <dcterms:created xsi:type="dcterms:W3CDTF">2026-07-05T09:44:39Z</dcterms:created>
  <dcterms:modified xsi:type="dcterms:W3CDTF">2026-07-05T09:44:39Z</dcterms:modified>
</cp:coreProperties>
</file>